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59" r:id="rId5"/>
    <p:sldId id="261" r:id="rId6"/>
    <p:sldId id="262" r:id="rId7"/>
    <p:sldId id="293" r:id="rId8"/>
    <p:sldId id="263"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67" r:id="rId24"/>
    <p:sldId id="283" r:id="rId25"/>
    <p:sldId id="284" r:id="rId26"/>
    <p:sldId id="285" r:id="rId27"/>
    <p:sldId id="268" r:id="rId28"/>
    <p:sldId id="265" r:id="rId29"/>
    <p:sldId id="286" r:id="rId30"/>
    <p:sldId id="287" r:id="rId31"/>
    <p:sldId id="288" r:id="rId32"/>
    <p:sldId id="289" r:id="rId33"/>
    <p:sldId id="290" r:id="rId34"/>
    <p:sldId id="291" r:id="rId35"/>
    <p:sldId id="292" r:id="rId36"/>
    <p:sldId id="266" r:id="rId37"/>
  </p:sldIdLst>
  <p:sldSz cx="18288000" cy="10287000"/>
  <p:notesSz cx="6858000" cy="9144000"/>
  <p:embeddedFontLst>
    <p:embeddedFont>
      <p:font typeface="Clear Sans Regular Bold" panose="020B0604020202020204" charset="0"/>
      <p:regular r:id="rId39"/>
    </p:embeddedFont>
    <p:embeddedFont>
      <p:font typeface="Segoe UI" panose="020B0502040204020203"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p:scale>
          <a:sx n="35" d="100"/>
          <a:sy n="35" d="100"/>
        </p:scale>
        <p:origin x="616"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21490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58390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3021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3916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1844337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3315252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3339763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3104642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181314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153222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2768765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3179029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extLst>
      <p:ext uri="{BB962C8B-B14F-4D97-AF65-F5344CB8AC3E}">
        <p14:creationId xmlns:p14="http://schemas.microsoft.com/office/powerpoint/2010/main" val="874307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extLst>
      <p:ext uri="{BB962C8B-B14F-4D97-AF65-F5344CB8AC3E}">
        <p14:creationId xmlns:p14="http://schemas.microsoft.com/office/powerpoint/2010/main" val="1006642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extLst>
      <p:ext uri="{BB962C8B-B14F-4D97-AF65-F5344CB8AC3E}">
        <p14:creationId xmlns:p14="http://schemas.microsoft.com/office/powerpoint/2010/main" val="594922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extLst>
      <p:ext uri="{BB962C8B-B14F-4D97-AF65-F5344CB8AC3E}">
        <p14:creationId xmlns:p14="http://schemas.microsoft.com/office/powerpoint/2010/main" val="84758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27</a:t>
            </a:fld>
            <a:endParaRPr lang="cs-CZ"/>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29</a:t>
            </a:fld>
            <a:endParaRPr lang="cs-CZ"/>
          </a:p>
        </p:txBody>
      </p:sp>
    </p:spTree>
    <p:extLst>
      <p:ext uri="{BB962C8B-B14F-4D97-AF65-F5344CB8AC3E}">
        <p14:creationId xmlns:p14="http://schemas.microsoft.com/office/powerpoint/2010/main" val="198184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30</a:t>
            </a:fld>
            <a:endParaRPr lang="cs-CZ"/>
          </a:p>
        </p:txBody>
      </p:sp>
    </p:spTree>
    <p:extLst>
      <p:ext uri="{BB962C8B-B14F-4D97-AF65-F5344CB8AC3E}">
        <p14:creationId xmlns:p14="http://schemas.microsoft.com/office/powerpoint/2010/main" val="1727199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31</a:t>
            </a:fld>
            <a:endParaRPr lang="cs-CZ"/>
          </a:p>
        </p:txBody>
      </p:sp>
    </p:spTree>
    <p:extLst>
      <p:ext uri="{BB962C8B-B14F-4D97-AF65-F5344CB8AC3E}">
        <p14:creationId xmlns:p14="http://schemas.microsoft.com/office/powerpoint/2010/main" val="2736322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32</a:t>
            </a:fld>
            <a:endParaRPr lang="cs-CZ"/>
          </a:p>
        </p:txBody>
      </p:sp>
    </p:spTree>
    <p:extLst>
      <p:ext uri="{BB962C8B-B14F-4D97-AF65-F5344CB8AC3E}">
        <p14:creationId xmlns:p14="http://schemas.microsoft.com/office/powerpoint/2010/main" val="3966496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33</a:t>
            </a:fld>
            <a:endParaRPr lang="cs-CZ"/>
          </a:p>
        </p:txBody>
      </p:sp>
    </p:spTree>
    <p:extLst>
      <p:ext uri="{BB962C8B-B14F-4D97-AF65-F5344CB8AC3E}">
        <p14:creationId xmlns:p14="http://schemas.microsoft.com/office/powerpoint/2010/main" val="1944575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34</a:t>
            </a:fld>
            <a:endParaRPr lang="cs-CZ"/>
          </a:p>
        </p:txBody>
      </p:sp>
    </p:spTree>
    <p:extLst>
      <p:ext uri="{BB962C8B-B14F-4D97-AF65-F5344CB8AC3E}">
        <p14:creationId xmlns:p14="http://schemas.microsoft.com/office/powerpoint/2010/main" val="564473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35</a:t>
            </a:fld>
            <a:endParaRPr lang="cs-CZ"/>
          </a:p>
        </p:txBody>
      </p:sp>
    </p:spTree>
    <p:extLst>
      <p:ext uri="{BB962C8B-B14F-4D97-AF65-F5344CB8AC3E}">
        <p14:creationId xmlns:p14="http://schemas.microsoft.com/office/powerpoint/2010/main" val="3066588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36</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037678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1925712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31912" y="3518412"/>
            <a:ext cx="6347573" cy="1424172"/>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[Sales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E87127D1-0BDB-6CC3-F5C5-72EF287AE8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3924" y="3001143"/>
            <a:ext cx="12315221" cy="5173850"/>
          </a:xfrm>
          <a:prstGeom prst="rect">
            <a:avLst/>
          </a:prstGeom>
        </p:spPr>
      </p:pic>
    </p:spTree>
    <p:extLst>
      <p:ext uri="{BB962C8B-B14F-4D97-AF65-F5344CB8AC3E}">
        <p14:creationId xmlns:p14="http://schemas.microsoft.com/office/powerpoint/2010/main" val="208297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C09E5DD7-7A53-BC4A-2FD1-6C4904669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8991" y="2690723"/>
            <a:ext cx="12312292" cy="6356672"/>
          </a:xfrm>
          <a:prstGeom prst="rect">
            <a:avLst/>
          </a:prstGeom>
        </p:spPr>
      </p:pic>
    </p:spTree>
    <p:extLst>
      <p:ext uri="{BB962C8B-B14F-4D97-AF65-F5344CB8AC3E}">
        <p14:creationId xmlns:p14="http://schemas.microsoft.com/office/powerpoint/2010/main" val="45405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07E186A6-5CD0-5B06-8EE6-ECC52B6054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8445" y="2660064"/>
            <a:ext cx="13216821" cy="6512196"/>
          </a:xfrm>
          <a:prstGeom prst="rect">
            <a:avLst/>
          </a:prstGeom>
        </p:spPr>
      </p:pic>
    </p:spTree>
    <p:extLst>
      <p:ext uri="{BB962C8B-B14F-4D97-AF65-F5344CB8AC3E}">
        <p14:creationId xmlns:p14="http://schemas.microsoft.com/office/powerpoint/2010/main" val="225263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descr="A screenshot of a computer&#10;&#10;Description automatically generated">
            <a:extLst>
              <a:ext uri="{FF2B5EF4-FFF2-40B4-BE49-F238E27FC236}">
                <a16:creationId xmlns:a16="http://schemas.microsoft.com/office/drawing/2014/main" id="{646A422C-0F42-C6CF-A7DE-32B725910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8891" y="2281754"/>
            <a:ext cx="13782441" cy="6475741"/>
          </a:xfrm>
          <a:prstGeom prst="rect">
            <a:avLst/>
          </a:prstGeom>
        </p:spPr>
      </p:pic>
    </p:spTree>
    <p:extLst>
      <p:ext uri="{BB962C8B-B14F-4D97-AF65-F5344CB8AC3E}">
        <p14:creationId xmlns:p14="http://schemas.microsoft.com/office/powerpoint/2010/main" val="304764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3406C1EC-BDFB-5C37-63A1-BD5845606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9278" y="2660064"/>
            <a:ext cx="13067884" cy="6472591"/>
          </a:xfrm>
          <a:prstGeom prst="rect">
            <a:avLst/>
          </a:prstGeom>
        </p:spPr>
      </p:pic>
    </p:spTree>
    <p:extLst>
      <p:ext uri="{BB962C8B-B14F-4D97-AF65-F5344CB8AC3E}">
        <p14:creationId xmlns:p14="http://schemas.microsoft.com/office/powerpoint/2010/main" val="343336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12634FBA-055A-37F4-EA0C-0F76CF32C4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4478" y="2246246"/>
            <a:ext cx="13090522" cy="6657917"/>
          </a:xfrm>
          <a:prstGeom prst="rect">
            <a:avLst/>
          </a:prstGeom>
        </p:spPr>
      </p:pic>
    </p:spTree>
    <p:extLst>
      <p:ext uri="{BB962C8B-B14F-4D97-AF65-F5344CB8AC3E}">
        <p14:creationId xmlns:p14="http://schemas.microsoft.com/office/powerpoint/2010/main" val="3290713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44EE2789-BC39-F85A-6313-DA1734D25D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5466" y="2660064"/>
            <a:ext cx="13481561" cy="6387331"/>
          </a:xfrm>
          <a:prstGeom prst="rect">
            <a:avLst/>
          </a:prstGeom>
        </p:spPr>
      </p:pic>
    </p:spTree>
    <p:extLst>
      <p:ext uri="{BB962C8B-B14F-4D97-AF65-F5344CB8AC3E}">
        <p14:creationId xmlns:p14="http://schemas.microsoft.com/office/powerpoint/2010/main" val="938684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66606439-443E-4E3F-D232-7D9026C73B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810" y="2660064"/>
            <a:ext cx="13426534" cy="6387331"/>
          </a:xfrm>
          <a:prstGeom prst="rect">
            <a:avLst/>
          </a:prstGeom>
        </p:spPr>
      </p:pic>
    </p:spTree>
    <p:extLst>
      <p:ext uri="{BB962C8B-B14F-4D97-AF65-F5344CB8AC3E}">
        <p14:creationId xmlns:p14="http://schemas.microsoft.com/office/powerpoint/2010/main" val="3102264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 program&#10;&#10;Description automatically generated">
            <a:extLst>
              <a:ext uri="{FF2B5EF4-FFF2-40B4-BE49-F238E27FC236}">
                <a16:creationId xmlns:a16="http://schemas.microsoft.com/office/drawing/2014/main" id="{4D1046B4-8556-5CA5-EE3A-74068E4DD3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8251" y="2352216"/>
            <a:ext cx="13173822" cy="6714991"/>
          </a:xfrm>
          <a:prstGeom prst="rect">
            <a:avLst/>
          </a:prstGeom>
        </p:spPr>
      </p:pic>
    </p:spTree>
    <p:extLst>
      <p:ext uri="{BB962C8B-B14F-4D97-AF65-F5344CB8AC3E}">
        <p14:creationId xmlns:p14="http://schemas.microsoft.com/office/powerpoint/2010/main" val="268882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3A78CE14-07D0-E39F-388B-888C70918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5521" y="2401810"/>
            <a:ext cx="13369207" cy="6361781"/>
          </a:xfrm>
          <a:prstGeom prst="rect">
            <a:avLst/>
          </a:prstGeom>
        </p:spPr>
      </p:pic>
    </p:spTree>
    <p:extLst>
      <p:ext uri="{BB962C8B-B14F-4D97-AF65-F5344CB8AC3E}">
        <p14:creationId xmlns:p14="http://schemas.microsoft.com/office/powerpoint/2010/main" val="244532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0"/>
            <a:ext cx="8673443" cy="3958698"/>
            <a:chOff x="0" y="0"/>
            <a:chExt cx="11564591" cy="4857311"/>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5"/>
              <a:ext cx="11564591" cy="2559146"/>
            </a:xfrm>
            <a:prstGeom prst="rect">
              <a:avLst/>
            </a:prstGeom>
          </p:spPr>
          <p:txBody>
            <a:bodyPr lIns="0" tIns="0" rIns="0" bIns="0" rtlCol="0" anchor="t">
              <a:spAutoFit/>
            </a:bodyPr>
            <a:lstStyle/>
            <a:p>
              <a:pPr>
                <a:lnSpc>
                  <a:spcPts val="2660"/>
                </a:lnSpc>
              </a:pPr>
              <a:r>
                <a:rPr lang="en-US" sz="2800" spc="-19" dirty="0">
                  <a:solidFill>
                    <a:srgbClr val="000000"/>
                  </a:solidFill>
                  <a:latin typeface="Graphik Regular" panose="020B0503030202060203" pitchFamily="34" charset="0"/>
                </a:rPr>
                <a:t>Project recap</a:t>
              </a:r>
            </a:p>
            <a:p>
              <a:pPr>
                <a:lnSpc>
                  <a:spcPts val="2660"/>
                </a:lnSpc>
              </a:pPr>
              <a:r>
                <a:rPr lang="en-US" sz="2800" spc="-19" dirty="0">
                  <a:solidFill>
                    <a:srgbClr val="000000"/>
                  </a:solidFill>
                  <a:latin typeface="Graphik Regular" panose="020B0503030202060203" pitchFamily="34" charset="0"/>
                </a:rPr>
                <a:t>Problem</a:t>
              </a:r>
            </a:p>
            <a:p>
              <a:pPr>
                <a:lnSpc>
                  <a:spcPts val="2660"/>
                </a:lnSpc>
              </a:pPr>
              <a:r>
                <a:rPr lang="en-US" sz="2800" spc="-19" dirty="0">
                  <a:solidFill>
                    <a:srgbClr val="000000"/>
                  </a:solidFill>
                  <a:latin typeface="Graphik Regular" panose="020B0503030202060203" pitchFamily="34" charset="0"/>
                </a:rPr>
                <a:t>Process</a:t>
              </a:r>
            </a:p>
            <a:p>
              <a:pPr>
                <a:lnSpc>
                  <a:spcPts val="2660"/>
                </a:lnSpc>
              </a:pPr>
              <a:r>
                <a:rPr lang="en-US" sz="2800" spc="-19" dirty="0">
                  <a:solidFill>
                    <a:srgbClr val="000000"/>
                  </a:solidFill>
                  <a:latin typeface="Graphik Regular" panose="020B0503030202060203" pitchFamily="34" charset="0"/>
                </a:rPr>
                <a:t>Insights</a:t>
              </a:r>
            </a:p>
            <a:p>
              <a:pPr>
                <a:lnSpc>
                  <a:spcPts val="2660"/>
                </a:lnSpc>
              </a:pPr>
              <a:r>
                <a:rPr lang="en-US" sz="2800" spc="-19" dirty="0">
                  <a:solidFill>
                    <a:srgbClr val="000000"/>
                  </a:solidFill>
                  <a:latin typeface="Graphik Regular" panose="020B0503030202060203" pitchFamily="34" charset="0"/>
                </a:rPr>
                <a:t>Screen Shots</a:t>
              </a:r>
            </a:p>
            <a:p>
              <a:pPr>
                <a:lnSpc>
                  <a:spcPts val="2660"/>
                </a:lnSpc>
              </a:pPr>
              <a:r>
                <a:rPr lang="en-US" sz="2800" spc="-19" dirty="0">
                  <a:solidFill>
                    <a:srgbClr val="000000"/>
                  </a:solidFill>
                  <a:latin typeface="Graphik Regular" panose="020B0503030202060203" pitchFamily="34" charset="0"/>
                </a:rPr>
                <a:t>Source Code</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C3BB53DC-B0F4-1962-FF3B-5F58D352A8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4082" y="2401810"/>
            <a:ext cx="13264061" cy="6645585"/>
          </a:xfrm>
          <a:prstGeom prst="rect">
            <a:avLst/>
          </a:prstGeom>
        </p:spPr>
      </p:pic>
    </p:spTree>
    <p:extLst>
      <p:ext uri="{BB962C8B-B14F-4D97-AF65-F5344CB8AC3E}">
        <p14:creationId xmlns:p14="http://schemas.microsoft.com/office/powerpoint/2010/main" val="671251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71B137DE-8BB5-DF56-EF6B-3AB6D8C91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2474" y="2134904"/>
            <a:ext cx="13634220" cy="6912491"/>
          </a:xfrm>
          <a:prstGeom prst="rect">
            <a:avLst/>
          </a:prstGeom>
        </p:spPr>
      </p:pic>
    </p:spTree>
    <p:extLst>
      <p:ext uri="{BB962C8B-B14F-4D97-AF65-F5344CB8AC3E}">
        <p14:creationId xmlns:p14="http://schemas.microsoft.com/office/powerpoint/2010/main" val="245719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32C6D0AD-6306-8B13-9B59-D924B6FAD5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4176" y="2281754"/>
            <a:ext cx="13396048" cy="6736685"/>
          </a:xfrm>
          <a:prstGeom prst="rect">
            <a:avLst/>
          </a:prstGeom>
        </p:spPr>
      </p:pic>
    </p:spTree>
    <p:extLst>
      <p:ext uri="{BB962C8B-B14F-4D97-AF65-F5344CB8AC3E}">
        <p14:creationId xmlns:p14="http://schemas.microsoft.com/office/powerpoint/2010/main" val="338101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C03974CE-9E50-8BF6-0D7D-2F851B28E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810" y="1992999"/>
            <a:ext cx="12955845" cy="7139657"/>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534024D4-B434-2B66-E617-1421EACEE5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9910" y="2933700"/>
            <a:ext cx="13290656" cy="6093883"/>
          </a:xfrm>
          <a:prstGeom prst="rect">
            <a:avLst/>
          </a:prstGeom>
        </p:spPr>
      </p:pic>
    </p:spTree>
    <p:extLst>
      <p:ext uri="{BB962C8B-B14F-4D97-AF65-F5344CB8AC3E}">
        <p14:creationId xmlns:p14="http://schemas.microsoft.com/office/powerpoint/2010/main" val="856286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E72F454C-8AF0-3F5B-E0BF-852EF92D86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0012" y="1973906"/>
            <a:ext cx="14087956" cy="7158750"/>
          </a:xfrm>
          <a:prstGeom prst="rect">
            <a:avLst/>
          </a:prstGeom>
        </p:spPr>
      </p:pic>
    </p:spTree>
    <p:extLst>
      <p:ext uri="{BB962C8B-B14F-4D97-AF65-F5344CB8AC3E}">
        <p14:creationId xmlns:p14="http://schemas.microsoft.com/office/powerpoint/2010/main" val="1902529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F3C5780D-0E74-6BC5-3592-4DE1C85FB7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810" y="2281754"/>
            <a:ext cx="13531525" cy="6765641"/>
          </a:xfrm>
          <a:prstGeom prst="rect">
            <a:avLst/>
          </a:prstGeom>
        </p:spPr>
      </p:pic>
    </p:spTree>
    <p:extLst>
      <p:ext uri="{BB962C8B-B14F-4D97-AF65-F5344CB8AC3E}">
        <p14:creationId xmlns:p14="http://schemas.microsoft.com/office/powerpoint/2010/main" val="425967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sp>
        <p:nvSpPr>
          <p:cNvPr id="6" name="TextBox 6"/>
          <p:cNvSpPr txBox="1"/>
          <p:nvPr/>
        </p:nvSpPr>
        <p:spPr>
          <a:xfrm>
            <a:off x="457200" y="4539600"/>
            <a:ext cx="685800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Source Code</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B6D285A6-9A0D-9608-908C-8CA56FB13C6A}"/>
              </a:ext>
            </a:extLst>
          </p:cNvPr>
          <p:cNvSpPr txBox="1"/>
          <p:nvPr/>
        </p:nvSpPr>
        <p:spPr>
          <a:xfrm>
            <a:off x="304800" y="342900"/>
            <a:ext cx="17526000" cy="9602629"/>
          </a:xfrm>
          <a:prstGeom prst="rect">
            <a:avLst/>
          </a:prstGeom>
          <a:noFill/>
        </p:spPr>
        <p:txBody>
          <a:bodyPr wrap="square" rtlCol="0">
            <a:spAutoFit/>
          </a:bodyPr>
          <a:lstStyle/>
          <a:p>
            <a:r>
              <a:rPr lang="en-US" sz="2400" dirty="0"/>
              <a:t>1- SELECT COUNT(*) AS </a:t>
            </a:r>
            <a:r>
              <a:rPr lang="en-US" sz="2400" dirty="0" err="1"/>
              <a:t>num_customers_without_dob</a:t>
            </a:r>
            <a:endParaRPr lang="en-US" sz="2400" dirty="0"/>
          </a:p>
          <a:p>
            <a:r>
              <a:rPr lang="en-US" sz="2400" dirty="0"/>
              <a:t>FROM </a:t>
            </a:r>
            <a:r>
              <a:rPr lang="en-US" sz="2400" dirty="0" err="1"/>
              <a:t>sales.customer</a:t>
            </a:r>
            <a:endParaRPr lang="en-US" sz="2400" dirty="0"/>
          </a:p>
          <a:p>
            <a:r>
              <a:rPr lang="en-US" sz="2400" dirty="0"/>
              <a:t>WHERE TRIM(dob) = '' OR dob IS NULL;</a:t>
            </a:r>
          </a:p>
          <a:p>
            <a:endParaRPr lang="en-US" sz="2400" dirty="0"/>
          </a:p>
          <a:p>
            <a:r>
              <a:rPr lang="en-US" sz="2400" dirty="0"/>
              <a:t>2-SELECT </a:t>
            </a:r>
            <a:r>
              <a:rPr lang="en-US" sz="2400" dirty="0" err="1"/>
              <a:t>primary_pincode</a:t>
            </a:r>
            <a:r>
              <a:rPr lang="en-US" sz="2400" dirty="0"/>
              <a:t>, gender, COUNT(*) AS </a:t>
            </a:r>
            <a:r>
              <a:rPr lang="en-US" sz="2400" dirty="0" err="1"/>
              <a:t>num_customers</a:t>
            </a:r>
            <a:endParaRPr lang="en-US" sz="2400" dirty="0"/>
          </a:p>
          <a:p>
            <a:r>
              <a:rPr lang="en-US" sz="2400" dirty="0"/>
              <a:t>FROM </a:t>
            </a:r>
            <a:r>
              <a:rPr lang="en-US" sz="2400" dirty="0" err="1"/>
              <a:t>sales.customer</a:t>
            </a:r>
            <a:endParaRPr lang="en-US" sz="2400" dirty="0"/>
          </a:p>
          <a:p>
            <a:r>
              <a:rPr lang="en-US" sz="2400" dirty="0"/>
              <a:t>GROUP BY </a:t>
            </a:r>
            <a:r>
              <a:rPr lang="en-US" sz="2400" dirty="0" err="1"/>
              <a:t>primary_pincode</a:t>
            </a:r>
            <a:r>
              <a:rPr lang="en-US" sz="2400" dirty="0"/>
              <a:t>, gender;</a:t>
            </a:r>
          </a:p>
          <a:p>
            <a:endParaRPr lang="en-US" sz="2400" dirty="0"/>
          </a:p>
          <a:p>
            <a:r>
              <a:rPr lang="en-US" sz="2400" dirty="0"/>
              <a:t>3- SELECT </a:t>
            </a:r>
            <a:r>
              <a:rPr lang="en-US" sz="2400" dirty="0" err="1"/>
              <a:t>product_name</a:t>
            </a:r>
            <a:r>
              <a:rPr lang="en-US" sz="2400" dirty="0"/>
              <a:t>, </a:t>
            </a:r>
            <a:r>
              <a:rPr lang="en-US" sz="2400" dirty="0" err="1"/>
              <a:t>mrp</a:t>
            </a:r>
            <a:endParaRPr lang="en-US" sz="2400" dirty="0"/>
          </a:p>
          <a:p>
            <a:r>
              <a:rPr lang="en-US" sz="2400" dirty="0"/>
              <a:t>FROM </a:t>
            </a:r>
            <a:r>
              <a:rPr lang="en-US" sz="2400" dirty="0" err="1"/>
              <a:t>sales.product</a:t>
            </a:r>
            <a:endParaRPr lang="en-US" sz="2400" dirty="0"/>
          </a:p>
          <a:p>
            <a:r>
              <a:rPr lang="en-US" sz="2400" dirty="0"/>
              <a:t>where </a:t>
            </a:r>
            <a:r>
              <a:rPr lang="en-US" sz="2400" dirty="0" err="1"/>
              <a:t>mrp</a:t>
            </a:r>
            <a:r>
              <a:rPr lang="en-US" sz="2400" dirty="0"/>
              <a:t> &gt; 5000;</a:t>
            </a:r>
          </a:p>
          <a:p>
            <a:endParaRPr lang="en-US" sz="2400" dirty="0"/>
          </a:p>
          <a:p>
            <a:r>
              <a:rPr lang="en-US" sz="2400" dirty="0"/>
              <a:t>4- SELECT </a:t>
            </a:r>
            <a:r>
              <a:rPr lang="en-US" sz="2400" dirty="0" err="1"/>
              <a:t>delivery_person_id</a:t>
            </a:r>
            <a:r>
              <a:rPr lang="en-US" sz="2400" dirty="0"/>
              <a:t>, </a:t>
            </a:r>
            <a:r>
              <a:rPr lang="en-US" sz="2400" dirty="0" err="1"/>
              <a:t>pincode</a:t>
            </a:r>
            <a:r>
              <a:rPr lang="en-US" sz="2400" dirty="0"/>
              <a:t>, count(*) as </a:t>
            </a:r>
            <a:r>
              <a:rPr lang="en-US" sz="2400" dirty="0" err="1"/>
              <a:t>num_delivery_person</a:t>
            </a:r>
            <a:endParaRPr lang="en-US" sz="2400" dirty="0"/>
          </a:p>
          <a:p>
            <a:r>
              <a:rPr lang="en-US" sz="2400" dirty="0"/>
              <a:t> FROM </a:t>
            </a:r>
            <a:r>
              <a:rPr lang="en-US" sz="2400" dirty="0" err="1"/>
              <a:t>sales.`delivery</a:t>
            </a:r>
            <a:r>
              <a:rPr lang="en-US" sz="2400" dirty="0"/>
              <a:t>-person` group by </a:t>
            </a:r>
            <a:r>
              <a:rPr lang="en-US" sz="2400" dirty="0" err="1"/>
              <a:t>delivery_person_id</a:t>
            </a:r>
            <a:r>
              <a:rPr lang="en-US" sz="2400" dirty="0"/>
              <a:t>, </a:t>
            </a:r>
            <a:r>
              <a:rPr lang="en-US" sz="2400" dirty="0" err="1"/>
              <a:t>pincode</a:t>
            </a:r>
            <a:r>
              <a:rPr lang="en-US" sz="2400" dirty="0"/>
              <a:t>;</a:t>
            </a:r>
          </a:p>
          <a:p>
            <a:endParaRPr lang="en-US" sz="2400" dirty="0"/>
          </a:p>
          <a:p>
            <a:r>
              <a:rPr lang="en-US" sz="2400" dirty="0"/>
              <a:t>5- SELECT </a:t>
            </a:r>
          </a:p>
          <a:p>
            <a:r>
              <a:rPr lang="en-US" sz="2400" dirty="0"/>
              <a:t>    </a:t>
            </a:r>
            <a:r>
              <a:rPr lang="en-US" sz="2400" dirty="0" err="1"/>
              <a:t>delivery_pincode</a:t>
            </a:r>
            <a:r>
              <a:rPr lang="en-US" sz="2400" dirty="0"/>
              <a:t>,</a:t>
            </a:r>
          </a:p>
          <a:p>
            <a:r>
              <a:rPr lang="en-US" sz="2400" dirty="0"/>
              <a:t>    COUNT(</a:t>
            </a:r>
            <a:r>
              <a:rPr lang="en-US" sz="2400" dirty="0" err="1"/>
              <a:t>order_id</a:t>
            </a:r>
            <a:r>
              <a:rPr lang="en-US" sz="2400" dirty="0"/>
              <a:t>) AS </a:t>
            </a:r>
            <a:r>
              <a:rPr lang="en-US" sz="2400" dirty="0" err="1"/>
              <a:t>order_count</a:t>
            </a:r>
            <a:r>
              <a:rPr lang="en-US" sz="2400" dirty="0"/>
              <a:t>,</a:t>
            </a:r>
          </a:p>
          <a:p>
            <a:r>
              <a:rPr lang="en-US" sz="2400" dirty="0"/>
              <a:t>    SUM(</a:t>
            </a:r>
            <a:r>
              <a:rPr lang="en-US" sz="2400" dirty="0" err="1"/>
              <a:t>total_amount_paid</a:t>
            </a:r>
            <a:r>
              <a:rPr lang="en-US" sz="2400" dirty="0"/>
              <a:t>) AS </a:t>
            </a:r>
            <a:r>
              <a:rPr lang="en-US" sz="2400" dirty="0" err="1"/>
              <a:t>total_amount_paid</a:t>
            </a:r>
            <a:r>
              <a:rPr lang="en-US" sz="2400" dirty="0"/>
              <a:t>,</a:t>
            </a:r>
          </a:p>
          <a:p>
            <a:r>
              <a:rPr lang="en-US" sz="2400" dirty="0"/>
              <a:t>    AVG(</a:t>
            </a:r>
            <a:r>
              <a:rPr lang="en-US" sz="2400" dirty="0" err="1"/>
              <a:t>total_amount_paid</a:t>
            </a:r>
            <a:r>
              <a:rPr lang="en-US" sz="2400" dirty="0"/>
              <a:t>) AS </a:t>
            </a:r>
            <a:r>
              <a:rPr lang="en-US" sz="2400" dirty="0" err="1"/>
              <a:t>avg_amount_paid</a:t>
            </a:r>
            <a:r>
              <a:rPr lang="en-US" sz="2400" dirty="0"/>
              <a:t>,</a:t>
            </a:r>
          </a:p>
          <a:p>
            <a:r>
              <a:rPr lang="en-US" sz="2400" dirty="0"/>
              <a:t>    MAX(</a:t>
            </a:r>
            <a:r>
              <a:rPr lang="en-US" sz="2400" dirty="0" err="1"/>
              <a:t>total_amount_paid</a:t>
            </a:r>
            <a:r>
              <a:rPr lang="en-US" sz="2400" dirty="0"/>
              <a:t>) AS </a:t>
            </a:r>
            <a:r>
              <a:rPr lang="en-US" sz="2400" dirty="0" err="1"/>
              <a:t>max_amount_paid</a:t>
            </a:r>
            <a:r>
              <a:rPr lang="en-US" sz="2400" dirty="0"/>
              <a:t>,</a:t>
            </a:r>
          </a:p>
          <a:p>
            <a:r>
              <a:rPr lang="en-US" sz="2400" dirty="0"/>
              <a:t>    MIN(</a:t>
            </a:r>
            <a:r>
              <a:rPr lang="en-US" sz="2400" dirty="0" err="1"/>
              <a:t>total_amount_paid</a:t>
            </a:r>
            <a:r>
              <a:rPr lang="en-US" sz="2400" dirty="0"/>
              <a:t>) AS </a:t>
            </a:r>
            <a:r>
              <a:rPr lang="en-US" sz="2400" dirty="0" err="1"/>
              <a:t>min_amount_paid</a:t>
            </a:r>
            <a:endParaRPr lang="en-US" sz="2400" dirty="0"/>
          </a:p>
          <a:p>
            <a:r>
              <a:rPr lang="en-US" sz="2400" dirty="0"/>
              <a:t>FROM </a:t>
            </a:r>
            <a:r>
              <a:rPr lang="en-US" sz="2400" dirty="0" err="1"/>
              <a:t>sales.orders</a:t>
            </a:r>
            <a:endParaRPr lang="en-US" sz="2400" dirty="0"/>
          </a:p>
          <a:p>
            <a:r>
              <a:rPr lang="en-US" sz="2400" dirty="0"/>
              <a:t>WHERE </a:t>
            </a:r>
            <a:r>
              <a:rPr lang="en-US" sz="2400" dirty="0" err="1"/>
              <a:t>order_type</a:t>
            </a:r>
            <a:r>
              <a:rPr lang="en-US" sz="2400" dirty="0"/>
              <a:t> = 'buy' AND </a:t>
            </a:r>
            <a:r>
              <a:rPr lang="en-US" sz="2400" dirty="0" err="1"/>
              <a:t>payment_type</a:t>
            </a:r>
            <a:r>
              <a:rPr lang="en-US" sz="2400" dirty="0"/>
              <a:t> = 'cash'</a:t>
            </a:r>
          </a:p>
          <a:p>
            <a:r>
              <a:rPr lang="en-US" sz="2400" dirty="0"/>
              <a:t>GROUP BY </a:t>
            </a:r>
            <a:r>
              <a:rPr lang="en-US" sz="2400" dirty="0" err="1"/>
              <a:t>delivery_pincode</a:t>
            </a:r>
            <a:r>
              <a:rPr lang="en-US" sz="2400" dirty="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095BEBD3-BDC3-ACF8-08CB-6AB2A7BCE744}"/>
              </a:ext>
            </a:extLst>
          </p:cNvPr>
          <p:cNvSpPr txBox="1"/>
          <p:nvPr/>
        </p:nvSpPr>
        <p:spPr>
          <a:xfrm>
            <a:off x="228600" y="0"/>
            <a:ext cx="17830800" cy="11172289"/>
          </a:xfrm>
          <a:prstGeom prst="rect">
            <a:avLst/>
          </a:prstGeom>
          <a:noFill/>
        </p:spPr>
        <p:txBody>
          <a:bodyPr wrap="square" rtlCol="0">
            <a:spAutoFit/>
          </a:bodyPr>
          <a:lstStyle/>
          <a:p>
            <a:r>
              <a:rPr lang="en-US" sz="2400" dirty="0"/>
              <a:t>6- SELECT </a:t>
            </a:r>
          </a:p>
          <a:p>
            <a:r>
              <a:rPr lang="en-US" sz="2400" dirty="0"/>
              <a:t>    </a:t>
            </a:r>
            <a:r>
              <a:rPr lang="en-US" sz="2400" dirty="0" err="1"/>
              <a:t>delivery_person_id</a:t>
            </a:r>
            <a:r>
              <a:rPr lang="en-US" sz="2400" dirty="0"/>
              <a:t>,</a:t>
            </a:r>
          </a:p>
          <a:p>
            <a:r>
              <a:rPr lang="en-US" sz="2400" dirty="0"/>
              <a:t>    COUNT(</a:t>
            </a:r>
            <a:r>
              <a:rPr lang="en-US" sz="2400" dirty="0" err="1"/>
              <a:t>order_id</a:t>
            </a:r>
            <a:r>
              <a:rPr lang="en-US" sz="2400" dirty="0"/>
              <a:t>) AS </a:t>
            </a:r>
            <a:r>
              <a:rPr lang="en-US" sz="2400" dirty="0" err="1"/>
              <a:t>order_count</a:t>
            </a:r>
            <a:r>
              <a:rPr lang="en-US" sz="2400" dirty="0"/>
              <a:t>,</a:t>
            </a:r>
          </a:p>
          <a:p>
            <a:r>
              <a:rPr lang="en-US" sz="2400" dirty="0"/>
              <a:t>    SUM(</a:t>
            </a:r>
            <a:r>
              <a:rPr lang="en-US" sz="2400" dirty="0" err="1"/>
              <a:t>total_amount_paid</a:t>
            </a:r>
            <a:r>
              <a:rPr lang="en-US" sz="2400" dirty="0"/>
              <a:t>) AS </a:t>
            </a:r>
            <a:r>
              <a:rPr lang="en-US" sz="2400" dirty="0" err="1"/>
              <a:t>total_amount_paid</a:t>
            </a:r>
            <a:endParaRPr lang="en-US" sz="2400" dirty="0"/>
          </a:p>
          <a:p>
            <a:r>
              <a:rPr lang="en-US" sz="2400" dirty="0"/>
              <a:t>FROM </a:t>
            </a:r>
            <a:r>
              <a:rPr lang="en-US" sz="2400" dirty="0" err="1"/>
              <a:t>sales.orders</a:t>
            </a:r>
            <a:endParaRPr lang="en-US" sz="2400" dirty="0"/>
          </a:p>
          <a:p>
            <a:r>
              <a:rPr lang="en-US" sz="2400" dirty="0"/>
              <a:t>WHERE </a:t>
            </a:r>
            <a:r>
              <a:rPr lang="en-US" sz="2400" dirty="0" err="1"/>
              <a:t>order_type</a:t>
            </a:r>
            <a:r>
              <a:rPr lang="en-US" sz="2400" dirty="0"/>
              <a:t> = 'buy'</a:t>
            </a:r>
          </a:p>
          <a:p>
            <a:r>
              <a:rPr lang="en-US" sz="2400" dirty="0"/>
              <a:t>    AND (</a:t>
            </a:r>
            <a:r>
              <a:rPr lang="en-US" sz="2400" dirty="0" err="1"/>
              <a:t>product_id</a:t>
            </a:r>
            <a:r>
              <a:rPr lang="en-US" sz="2400" dirty="0"/>
              <a:t> = 12350 OR </a:t>
            </a:r>
            <a:r>
              <a:rPr lang="en-US" sz="2400" dirty="0" err="1"/>
              <a:t>product_id</a:t>
            </a:r>
            <a:r>
              <a:rPr lang="en-US" sz="2400" dirty="0"/>
              <a:t> = 12348)</a:t>
            </a:r>
          </a:p>
          <a:p>
            <a:r>
              <a:rPr lang="en-US" sz="2400" dirty="0"/>
              <a:t>    AND </a:t>
            </a:r>
            <a:r>
              <a:rPr lang="en-US" sz="2400" dirty="0" err="1"/>
              <a:t>tot_units</a:t>
            </a:r>
            <a:r>
              <a:rPr lang="en-US" sz="2400" dirty="0"/>
              <a:t> &gt; 8</a:t>
            </a:r>
          </a:p>
          <a:p>
            <a:r>
              <a:rPr lang="en-US" sz="2400" dirty="0"/>
              <a:t>GROUP BY </a:t>
            </a:r>
            <a:r>
              <a:rPr lang="en-US" sz="2400" dirty="0" err="1"/>
              <a:t>delivery_person_id</a:t>
            </a:r>
            <a:endParaRPr lang="en-US" sz="2400" dirty="0"/>
          </a:p>
          <a:p>
            <a:r>
              <a:rPr lang="en-US" sz="2400" dirty="0"/>
              <a:t>ORDER BY </a:t>
            </a:r>
            <a:r>
              <a:rPr lang="en-US" sz="2400" dirty="0" err="1"/>
              <a:t>total_amount_paid</a:t>
            </a:r>
            <a:r>
              <a:rPr lang="en-US" sz="2400" dirty="0"/>
              <a:t> DESC;</a:t>
            </a:r>
          </a:p>
          <a:p>
            <a:endParaRPr lang="en-US" sz="2400" dirty="0"/>
          </a:p>
          <a:p>
            <a:r>
              <a:rPr lang="en-US" sz="2400" dirty="0"/>
              <a:t>7- SELECT </a:t>
            </a:r>
            <a:r>
              <a:rPr lang="en-US" sz="2400" dirty="0" err="1"/>
              <a:t>concat</a:t>
            </a:r>
            <a:r>
              <a:rPr lang="en-US" sz="2400" dirty="0"/>
              <a:t>(</a:t>
            </a:r>
            <a:r>
              <a:rPr lang="en-US" sz="2400" dirty="0" err="1"/>
              <a:t>first_name</a:t>
            </a:r>
            <a:r>
              <a:rPr lang="en-US" sz="2400" dirty="0"/>
              <a:t>,' ', </a:t>
            </a:r>
            <a:r>
              <a:rPr lang="en-US" sz="2400" dirty="0" err="1"/>
              <a:t>last_name</a:t>
            </a:r>
            <a:r>
              <a:rPr lang="en-US" sz="2400" dirty="0"/>
              <a:t>) As </a:t>
            </a:r>
            <a:r>
              <a:rPr lang="en-US" sz="2400" dirty="0" err="1"/>
              <a:t>Full_names</a:t>
            </a:r>
            <a:r>
              <a:rPr lang="en-US" sz="2400" dirty="0"/>
              <a:t> </a:t>
            </a:r>
          </a:p>
          <a:p>
            <a:r>
              <a:rPr lang="en-US" sz="2400" dirty="0"/>
              <a:t>from </a:t>
            </a:r>
            <a:r>
              <a:rPr lang="en-US" sz="2400" dirty="0" err="1"/>
              <a:t>sales.customer</a:t>
            </a:r>
            <a:endParaRPr lang="en-US" sz="2400" dirty="0"/>
          </a:p>
          <a:p>
            <a:r>
              <a:rPr lang="en-US" sz="2400" dirty="0"/>
              <a:t>where email like '%@gmail.com%';</a:t>
            </a:r>
          </a:p>
          <a:p>
            <a:endParaRPr lang="en-US" sz="2400" dirty="0"/>
          </a:p>
          <a:p>
            <a:endParaRPr lang="en-US" sz="2400" dirty="0"/>
          </a:p>
          <a:p>
            <a:r>
              <a:rPr lang="en-US" sz="2400" dirty="0"/>
              <a:t>8- SELECT </a:t>
            </a:r>
            <a:r>
              <a:rPr lang="en-US" sz="2400" dirty="0" err="1"/>
              <a:t>delivery_pincode</a:t>
            </a:r>
            <a:r>
              <a:rPr lang="en-US" sz="2400" dirty="0"/>
              <a:t>, AVG(</a:t>
            </a:r>
            <a:r>
              <a:rPr lang="en-US" sz="2400" dirty="0" err="1"/>
              <a:t>total_amount_paid</a:t>
            </a:r>
            <a:r>
              <a:rPr lang="en-US" sz="2400" dirty="0"/>
              <a:t>) AS </a:t>
            </a:r>
            <a:r>
              <a:rPr lang="en-US" sz="2400" dirty="0" err="1"/>
              <a:t>avg_amount_paid</a:t>
            </a:r>
            <a:endParaRPr lang="en-US" sz="2400" dirty="0"/>
          </a:p>
          <a:p>
            <a:r>
              <a:rPr lang="en-US" sz="2400" dirty="0"/>
              <a:t>FROM </a:t>
            </a:r>
            <a:r>
              <a:rPr lang="en-US" sz="2400" dirty="0" err="1"/>
              <a:t>sales.orders</a:t>
            </a:r>
            <a:endParaRPr lang="en-US" sz="2400" dirty="0"/>
          </a:p>
          <a:p>
            <a:r>
              <a:rPr lang="en-US" sz="2400" dirty="0"/>
              <a:t>WHERE </a:t>
            </a:r>
            <a:r>
              <a:rPr lang="en-US" sz="2400" dirty="0" err="1"/>
              <a:t>order_type</a:t>
            </a:r>
            <a:r>
              <a:rPr lang="en-US" sz="2400" dirty="0"/>
              <a:t> = 'buy'</a:t>
            </a:r>
          </a:p>
          <a:p>
            <a:r>
              <a:rPr lang="en-US" sz="2400" dirty="0"/>
              <a:t>GROUP BY </a:t>
            </a:r>
            <a:r>
              <a:rPr lang="en-US" sz="2400" dirty="0" err="1"/>
              <a:t>delivery_pincode</a:t>
            </a:r>
            <a:endParaRPr lang="en-US" sz="2400" dirty="0"/>
          </a:p>
          <a:p>
            <a:r>
              <a:rPr lang="en-US" sz="2400" dirty="0"/>
              <a:t>HAVING </a:t>
            </a:r>
            <a:r>
              <a:rPr lang="en-US" sz="2400" dirty="0" err="1"/>
              <a:t>avg_amount_paid</a:t>
            </a:r>
            <a:r>
              <a:rPr lang="en-US" sz="2400" dirty="0"/>
              <a:t> &gt; 150000;</a:t>
            </a:r>
          </a:p>
          <a:p>
            <a:endParaRPr lang="en-US" sz="2400" dirty="0"/>
          </a:p>
          <a:p>
            <a:r>
              <a:rPr lang="en-US" sz="2400" dirty="0"/>
              <a:t>9- SELECT  </a:t>
            </a:r>
            <a:r>
              <a:rPr lang="en-US" sz="2400" dirty="0" err="1"/>
              <a:t>order_date</a:t>
            </a:r>
            <a:r>
              <a:rPr lang="en-US" sz="2400" dirty="0"/>
              <a:t>,</a:t>
            </a:r>
          </a:p>
          <a:p>
            <a:r>
              <a:rPr lang="en-US" sz="2400" dirty="0"/>
              <a:t>DAY(STR_TO_DATE(</a:t>
            </a:r>
            <a:r>
              <a:rPr lang="en-US" sz="2400" dirty="0" err="1"/>
              <a:t>order_date</a:t>
            </a:r>
            <a:r>
              <a:rPr lang="en-US" sz="2400" dirty="0"/>
              <a:t>, '%d-%m-%Y')) AS </a:t>
            </a:r>
            <a:r>
              <a:rPr lang="en-US" sz="2400" dirty="0" err="1"/>
              <a:t>order_day</a:t>
            </a:r>
            <a:r>
              <a:rPr lang="en-US" sz="2400" dirty="0"/>
              <a:t>,</a:t>
            </a:r>
          </a:p>
          <a:p>
            <a:r>
              <a:rPr lang="en-US" sz="2400" dirty="0"/>
              <a:t>MONTH(STR_TO_DATE(</a:t>
            </a:r>
            <a:r>
              <a:rPr lang="en-US" sz="2400" dirty="0" err="1"/>
              <a:t>order_date</a:t>
            </a:r>
            <a:r>
              <a:rPr lang="en-US" sz="2400" dirty="0"/>
              <a:t>, '%d-%m-%Y')) AS </a:t>
            </a:r>
            <a:r>
              <a:rPr lang="en-US" sz="2400" dirty="0" err="1"/>
              <a:t>order_month</a:t>
            </a:r>
            <a:r>
              <a:rPr lang="en-US" sz="2400" dirty="0"/>
              <a:t>,</a:t>
            </a:r>
          </a:p>
          <a:p>
            <a:r>
              <a:rPr lang="en-US" sz="2400" dirty="0"/>
              <a:t>YEAR(STR_TO_DATE(</a:t>
            </a:r>
            <a:r>
              <a:rPr lang="en-US" sz="2400" dirty="0" err="1"/>
              <a:t>order_date</a:t>
            </a:r>
            <a:r>
              <a:rPr lang="en-US" sz="2400" dirty="0"/>
              <a:t>, '%d-%m-%Y')) AS </a:t>
            </a:r>
            <a:r>
              <a:rPr lang="en-US" sz="2400" dirty="0" err="1"/>
              <a:t>order_year</a:t>
            </a:r>
            <a:endParaRPr lang="en-US" sz="2400" dirty="0"/>
          </a:p>
          <a:p>
            <a:r>
              <a:rPr lang="en-US" sz="2400" dirty="0"/>
              <a:t>FROM </a:t>
            </a:r>
            <a:r>
              <a:rPr lang="en-US" sz="2400" dirty="0" err="1"/>
              <a:t>sales.orders</a:t>
            </a:r>
            <a:r>
              <a:rPr lang="en-US" sz="2400" dirty="0"/>
              <a:t>;</a:t>
            </a:r>
          </a:p>
          <a:p>
            <a:endParaRPr lang="en-US" sz="2400" dirty="0"/>
          </a:p>
          <a:p>
            <a:endParaRPr lang="en-US" sz="2400" dirty="0"/>
          </a:p>
        </p:txBody>
      </p:sp>
    </p:spTree>
    <p:extLst>
      <p:ext uri="{BB962C8B-B14F-4D97-AF65-F5344CB8AC3E}">
        <p14:creationId xmlns:p14="http://schemas.microsoft.com/office/powerpoint/2010/main" val="105079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E9A80316-58D2-7E10-0167-710A6AD12D09}"/>
              </a:ext>
            </a:extLst>
          </p:cNvPr>
          <p:cNvSpPr txBox="1"/>
          <p:nvPr/>
        </p:nvSpPr>
        <p:spPr>
          <a:xfrm>
            <a:off x="8915400" y="2601680"/>
            <a:ext cx="6858000" cy="5786199"/>
          </a:xfrm>
          <a:prstGeom prst="rect">
            <a:avLst/>
          </a:prstGeom>
          <a:noFill/>
        </p:spPr>
        <p:txBody>
          <a:bodyPr wrap="square" rtlCol="0">
            <a:spAutoFit/>
          </a:bodyPr>
          <a:lstStyle/>
          <a:p>
            <a:pPr marL="0" marR="0">
              <a:spcBef>
                <a:spcPts val="0"/>
              </a:spcBef>
              <a:spcAft>
                <a:spcPts val="1200"/>
              </a:spcAft>
            </a:pPr>
            <a:r>
              <a:rPr lang="en-US" sz="3200" dirty="0">
                <a:solidFill>
                  <a:srgbClr val="1F2328"/>
                </a:solidFill>
                <a:effectLst/>
                <a:latin typeface="Segoe UI" panose="020B0502040204020203" pitchFamily="34" charset="0"/>
                <a:ea typeface="Times New Roman" panose="02020603050405020304" pitchFamily="18" charset="0"/>
              </a:rPr>
              <a:t>work with a Sales database containing a total of 5 tables related to customer’s information, product details, PIN code details, delivery person details and order details. </a:t>
            </a:r>
          </a:p>
          <a:p>
            <a:pPr marL="0" marR="0">
              <a:spcBef>
                <a:spcPts val="0"/>
              </a:spcBef>
              <a:spcAft>
                <a:spcPts val="1200"/>
              </a:spcAft>
            </a:pPr>
            <a:endParaRPr lang="en-US" sz="3200" dirty="0">
              <a:solidFill>
                <a:srgbClr val="1F2328"/>
              </a:solidFill>
              <a:effectLst/>
              <a:latin typeface="Segoe UI" panose="020B0502040204020203" pitchFamily="34" charset="0"/>
              <a:ea typeface="Times New Roman" panose="02020603050405020304" pitchFamily="18" charset="0"/>
            </a:endParaRPr>
          </a:p>
          <a:p>
            <a:pPr marL="0" marR="0">
              <a:spcBef>
                <a:spcPts val="0"/>
              </a:spcBef>
              <a:spcAft>
                <a:spcPts val="1200"/>
              </a:spcAft>
            </a:pPr>
            <a:r>
              <a:rPr lang="en-US" sz="3200" dirty="0">
                <a:solidFill>
                  <a:srgbClr val="1F2328"/>
                </a:solidFill>
                <a:effectLst/>
                <a:latin typeface="Segoe UI" panose="020B0502040204020203" pitchFamily="34" charset="0"/>
                <a:ea typeface="Times New Roman" panose="02020603050405020304" pitchFamily="18" charset="0"/>
              </a:rPr>
              <a:t>To uncover insights from sales data.</a:t>
            </a:r>
          </a:p>
          <a:p>
            <a:pPr marL="0" marR="0">
              <a:spcBef>
                <a:spcPts val="0"/>
              </a:spcBef>
              <a:spcAft>
                <a:spcPts val="1200"/>
              </a:spcAft>
            </a:pPr>
            <a:endParaRPr lang="en-US" sz="32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3200" dirty="0">
                <a:solidFill>
                  <a:srgbClr val="1F2328"/>
                </a:solidFill>
                <a:effectLst/>
                <a:latin typeface="Segoe UI" panose="020B0502040204020203" pitchFamily="34" charset="0"/>
                <a:ea typeface="Times New Roman" panose="02020603050405020304" pitchFamily="18" charset="0"/>
              </a:rPr>
              <a:t>System used: </a:t>
            </a:r>
            <a:r>
              <a:rPr lang="en-US" sz="3200" u="sng" dirty="0">
                <a:solidFill>
                  <a:srgbClr val="1F2328"/>
                </a:solidFill>
                <a:effectLst/>
                <a:latin typeface="Segoe UI" panose="020B0502040204020203" pitchFamily="34" charset="0"/>
                <a:ea typeface="Times New Roman" panose="02020603050405020304" pitchFamily="18" charset="0"/>
              </a:rPr>
              <a:t>MYSQL Workbench</a:t>
            </a:r>
            <a:endParaRPr lang="en-US" sz="3200" u="sng" dirty="0">
              <a:effectLst/>
              <a:latin typeface="Times New Roman" panose="02020603050405020304" pitchFamily="18" charset="0"/>
              <a:ea typeface="Times New Roman" panose="02020603050405020304" pitchFamily="18" charset="0"/>
            </a:endParaRPr>
          </a:p>
          <a:p>
            <a:endParaRPr 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68F2E41A-AE69-7BED-CD58-6E08F5E8D4A5}"/>
              </a:ext>
            </a:extLst>
          </p:cNvPr>
          <p:cNvSpPr txBox="1"/>
          <p:nvPr/>
        </p:nvSpPr>
        <p:spPr>
          <a:xfrm>
            <a:off x="381000" y="190500"/>
            <a:ext cx="17602200" cy="9325630"/>
          </a:xfrm>
          <a:prstGeom prst="rect">
            <a:avLst/>
          </a:prstGeom>
          <a:noFill/>
        </p:spPr>
        <p:txBody>
          <a:bodyPr wrap="square" rtlCol="0">
            <a:spAutoFit/>
          </a:bodyPr>
          <a:lstStyle/>
          <a:p>
            <a:r>
              <a:rPr lang="en-US" sz="2400" dirty="0"/>
              <a:t>10- SELECT </a:t>
            </a:r>
          </a:p>
          <a:p>
            <a:r>
              <a:rPr lang="en-US" sz="2400" dirty="0"/>
              <a:t>    MONTH(STR_TO_DATE(</a:t>
            </a:r>
            <a:r>
              <a:rPr lang="en-US" sz="2400" dirty="0" err="1"/>
              <a:t>order_date</a:t>
            </a:r>
            <a:r>
              <a:rPr lang="en-US" sz="2400" dirty="0"/>
              <a:t>, '%d-%m-%Y')) AS </a:t>
            </a:r>
            <a:r>
              <a:rPr lang="en-US" sz="2400" dirty="0" err="1"/>
              <a:t>order_month</a:t>
            </a:r>
            <a:r>
              <a:rPr lang="en-US" sz="2400" dirty="0"/>
              <a:t>,</a:t>
            </a:r>
          </a:p>
          <a:p>
            <a:r>
              <a:rPr lang="en-US" sz="2400" dirty="0"/>
              <a:t>    COUNT(*) AS </a:t>
            </a:r>
            <a:r>
              <a:rPr lang="en-US" sz="2400" dirty="0" err="1"/>
              <a:t>total_orders</a:t>
            </a:r>
            <a:r>
              <a:rPr lang="en-US" sz="2400" dirty="0"/>
              <a:t>,</a:t>
            </a:r>
          </a:p>
          <a:p>
            <a:r>
              <a:rPr lang="en-US" sz="2400" dirty="0"/>
              <a:t>    SUM(CASE WHEN </a:t>
            </a:r>
            <a:r>
              <a:rPr lang="en-US" sz="2400" dirty="0" err="1"/>
              <a:t>order_type</a:t>
            </a:r>
            <a:r>
              <a:rPr lang="en-US" sz="2400" dirty="0"/>
              <a:t> = 'return' THEN 1 ELSE 0 END) AS </a:t>
            </a:r>
            <a:r>
              <a:rPr lang="en-US" sz="2400" dirty="0" err="1"/>
              <a:t>returned_orders</a:t>
            </a:r>
            <a:r>
              <a:rPr lang="en-US" sz="2400" dirty="0"/>
              <a:t>,</a:t>
            </a:r>
          </a:p>
          <a:p>
            <a:r>
              <a:rPr lang="en-US" sz="2400" dirty="0"/>
              <a:t>    (100.0 * SUM(CASE WHEN </a:t>
            </a:r>
            <a:r>
              <a:rPr lang="en-US" sz="2400" dirty="0" err="1"/>
              <a:t>order_type</a:t>
            </a:r>
            <a:r>
              <a:rPr lang="en-US" sz="2400" dirty="0"/>
              <a:t> = 'return' THEN 1 ELSE 0 END)) / COUNT(*) AS </a:t>
            </a:r>
            <a:r>
              <a:rPr lang="en-US" sz="2400" dirty="0" err="1"/>
              <a:t>return_rate</a:t>
            </a:r>
            <a:endParaRPr lang="en-US" sz="2400" dirty="0"/>
          </a:p>
          <a:p>
            <a:r>
              <a:rPr lang="en-US" sz="2400" dirty="0"/>
              <a:t>FROM </a:t>
            </a:r>
            <a:r>
              <a:rPr lang="en-US" sz="2400" dirty="0" err="1"/>
              <a:t>sales.orders</a:t>
            </a:r>
            <a:endParaRPr lang="en-US" sz="2400" dirty="0"/>
          </a:p>
          <a:p>
            <a:r>
              <a:rPr lang="en-US" sz="2400" dirty="0"/>
              <a:t>GROUP BY </a:t>
            </a:r>
            <a:r>
              <a:rPr lang="en-US" sz="2400" dirty="0" err="1"/>
              <a:t>order_month</a:t>
            </a:r>
            <a:r>
              <a:rPr lang="en-US" sz="2400" dirty="0"/>
              <a:t>;</a:t>
            </a:r>
          </a:p>
          <a:p>
            <a:endParaRPr lang="en-US" sz="2400" dirty="0"/>
          </a:p>
          <a:p>
            <a:r>
              <a:rPr lang="en-US" sz="2400" dirty="0"/>
              <a:t>*** at first I run a query on sales schema to rename the empty column name on the product table to </a:t>
            </a:r>
            <a:r>
              <a:rPr lang="en-US" sz="2400" dirty="0" err="1"/>
              <a:t>product_id</a:t>
            </a:r>
            <a:endParaRPr lang="en-US" sz="2400" dirty="0"/>
          </a:p>
          <a:p>
            <a:r>
              <a:rPr lang="en-US" sz="2400" dirty="0"/>
              <a:t>(USE sales;</a:t>
            </a:r>
          </a:p>
          <a:p>
            <a:r>
              <a:rPr lang="en-US" sz="2400" dirty="0"/>
              <a:t>ALTER TABLE product</a:t>
            </a:r>
          </a:p>
          <a:p>
            <a:r>
              <a:rPr lang="en-US" sz="2400" dirty="0"/>
              <a:t>CHANGE COLUMN </a:t>
            </a:r>
            <a:r>
              <a:rPr lang="en-US" sz="2400" dirty="0" err="1"/>
              <a:t>MyUnknownColumn</a:t>
            </a:r>
            <a:r>
              <a:rPr lang="en-US" sz="2400" dirty="0"/>
              <a:t> </a:t>
            </a:r>
            <a:r>
              <a:rPr lang="en-US" sz="2400" dirty="0" err="1"/>
              <a:t>product_id</a:t>
            </a:r>
            <a:r>
              <a:rPr lang="en-US" sz="2400" dirty="0"/>
              <a:t> INT;) </a:t>
            </a:r>
          </a:p>
          <a:p>
            <a:endParaRPr lang="en-US" sz="2400" dirty="0"/>
          </a:p>
          <a:p>
            <a:endParaRPr lang="en-US" sz="2400" dirty="0"/>
          </a:p>
          <a:p>
            <a:r>
              <a:rPr lang="en-US" sz="2400" dirty="0"/>
              <a:t>11- SELECT</a:t>
            </a:r>
          </a:p>
          <a:p>
            <a:r>
              <a:rPr lang="en-US" sz="2400" dirty="0"/>
              <a:t>    </a:t>
            </a:r>
            <a:r>
              <a:rPr lang="en-US" sz="2400" dirty="0" err="1"/>
              <a:t>p.brand</a:t>
            </a:r>
            <a:r>
              <a:rPr lang="en-US" sz="2400" dirty="0"/>
              <a:t>,</a:t>
            </a:r>
          </a:p>
          <a:p>
            <a:r>
              <a:rPr lang="en-US" sz="2400" dirty="0"/>
              <a:t>    SUM(</a:t>
            </a:r>
            <a:r>
              <a:rPr lang="en-US" sz="2400" dirty="0" err="1"/>
              <a:t>o.tot_units</a:t>
            </a:r>
            <a:r>
              <a:rPr lang="en-US" sz="2400" dirty="0"/>
              <a:t>) AS </a:t>
            </a:r>
            <a:r>
              <a:rPr lang="en-US" sz="2400" dirty="0" err="1"/>
              <a:t>total_units_sold</a:t>
            </a:r>
            <a:r>
              <a:rPr lang="en-US" sz="2400" dirty="0"/>
              <a:t>,</a:t>
            </a:r>
          </a:p>
          <a:p>
            <a:r>
              <a:rPr lang="en-US" sz="2400" dirty="0"/>
              <a:t>    SUM(CASE WHEN </a:t>
            </a:r>
            <a:r>
              <a:rPr lang="en-US" sz="2400" dirty="0" err="1"/>
              <a:t>o.order_type</a:t>
            </a:r>
            <a:r>
              <a:rPr lang="en-US" sz="2400" dirty="0"/>
              <a:t> = 'return' THEN </a:t>
            </a:r>
            <a:r>
              <a:rPr lang="en-US" sz="2400" dirty="0" err="1"/>
              <a:t>o.tot_units</a:t>
            </a:r>
            <a:r>
              <a:rPr lang="en-US" sz="2400" dirty="0"/>
              <a:t> ELSE 0 END) AS </a:t>
            </a:r>
            <a:r>
              <a:rPr lang="en-US" sz="2400" dirty="0" err="1"/>
              <a:t>total_returned_units</a:t>
            </a:r>
            <a:endParaRPr lang="en-US" sz="2400" dirty="0"/>
          </a:p>
          <a:p>
            <a:r>
              <a:rPr lang="en-US" sz="2400" dirty="0"/>
              <a:t>FROM</a:t>
            </a:r>
          </a:p>
          <a:p>
            <a:r>
              <a:rPr lang="en-US" sz="2400" dirty="0"/>
              <a:t>    orders o</a:t>
            </a:r>
          </a:p>
          <a:p>
            <a:r>
              <a:rPr lang="en-US" sz="2400" dirty="0"/>
              <a:t>JOIN</a:t>
            </a:r>
          </a:p>
          <a:p>
            <a:r>
              <a:rPr lang="en-US" sz="2400" dirty="0"/>
              <a:t>    product p ON </a:t>
            </a:r>
            <a:r>
              <a:rPr lang="en-US" sz="2400" dirty="0" err="1"/>
              <a:t>o.product_id</a:t>
            </a:r>
            <a:r>
              <a:rPr lang="en-US" sz="2400" dirty="0"/>
              <a:t> = </a:t>
            </a:r>
            <a:r>
              <a:rPr lang="en-US" sz="2400" dirty="0" err="1"/>
              <a:t>p.product_id</a:t>
            </a:r>
            <a:endParaRPr lang="en-US" sz="2400" dirty="0"/>
          </a:p>
          <a:p>
            <a:r>
              <a:rPr lang="en-US" sz="2400" dirty="0"/>
              <a:t>GROUP BY</a:t>
            </a:r>
          </a:p>
          <a:p>
            <a:r>
              <a:rPr lang="en-US" sz="2400" dirty="0"/>
              <a:t>    </a:t>
            </a:r>
            <a:r>
              <a:rPr lang="en-US" sz="2400" dirty="0" err="1"/>
              <a:t>p.brand</a:t>
            </a:r>
            <a:r>
              <a:rPr lang="en-US" sz="2400" dirty="0"/>
              <a:t>;</a:t>
            </a:r>
          </a:p>
          <a:p>
            <a:endParaRPr lang="en-US" sz="2400" dirty="0"/>
          </a:p>
        </p:txBody>
      </p:sp>
    </p:spTree>
    <p:extLst>
      <p:ext uri="{BB962C8B-B14F-4D97-AF65-F5344CB8AC3E}">
        <p14:creationId xmlns:p14="http://schemas.microsoft.com/office/powerpoint/2010/main" val="3758947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0C1EFF11-C5C2-6CE4-9F10-3F44520DF8F9}"/>
              </a:ext>
            </a:extLst>
          </p:cNvPr>
          <p:cNvSpPr txBox="1"/>
          <p:nvPr/>
        </p:nvSpPr>
        <p:spPr>
          <a:xfrm>
            <a:off x="228600" y="190500"/>
            <a:ext cx="17830800" cy="10802957"/>
          </a:xfrm>
          <a:prstGeom prst="rect">
            <a:avLst/>
          </a:prstGeom>
          <a:noFill/>
        </p:spPr>
        <p:txBody>
          <a:bodyPr wrap="square" rtlCol="0">
            <a:spAutoFit/>
          </a:bodyPr>
          <a:lstStyle/>
          <a:p>
            <a:r>
              <a:rPr lang="en-US" sz="2400" dirty="0"/>
              <a:t>12- SELECT </a:t>
            </a:r>
            <a:r>
              <a:rPr lang="en-US" sz="2400" dirty="0" err="1"/>
              <a:t>p.state</a:t>
            </a:r>
            <a:r>
              <a:rPr lang="en-US" sz="2400" dirty="0"/>
              <a:t>,</a:t>
            </a:r>
          </a:p>
          <a:p>
            <a:r>
              <a:rPr lang="en-US" sz="2400" dirty="0"/>
              <a:t>    COUNT(DISTINCT </a:t>
            </a:r>
            <a:r>
              <a:rPr lang="en-US" sz="2400" dirty="0" err="1"/>
              <a:t>c.cust_id</a:t>
            </a:r>
            <a:r>
              <a:rPr lang="en-US" sz="2400" dirty="0"/>
              <a:t>) AS </a:t>
            </a:r>
            <a:r>
              <a:rPr lang="en-US" sz="2400" dirty="0" err="1"/>
              <a:t>distinct_customers</a:t>
            </a:r>
            <a:r>
              <a:rPr lang="en-US" sz="2400" dirty="0"/>
              <a:t>,</a:t>
            </a:r>
          </a:p>
          <a:p>
            <a:r>
              <a:rPr lang="en-US" sz="2400" dirty="0"/>
              <a:t>    COUNT(DISTINCT </a:t>
            </a:r>
            <a:r>
              <a:rPr lang="en-US" sz="2400" dirty="0" err="1"/>
              <a:t>d.delivery_person_id</a:t>
            </a:r>
            <a:r>
              <a:rPr lang="en-US" sz="2400" dirty="0"/>
              <a:t>) AS </a:t>
            </a:r>
            <a:r>
              <a:rPr lang="en-US" sz="2400" dirty="0" err="1"/>
              <a:t>distinct_delivery_boys</a:t>
            </a:r>
            <a:endParaRPr lang="en-US" sz="2400" dirty="0"/>
          </a:p>
          <a:p>
            <a:r>
              <a:rPr lang="en-US" sz="2400" dirty="0"/>
              <a:t>FROM </a:t>
            </a:r>
            <a:r>
              <a:rPr lang="en-US" sz="2400" dirty="0" err="1"/>
              <a:t>pincode</a:t>
            </a:r>
            <a:r>
              <a:rPr lang="en-US" sz="2400" dirty="0"/>
              <a:t> p</a:t>
            </a:r>
          </a:p>
          <a:p>
            <a:r>
              <a:rPr lang="en-US" sz="2400" dirty="0"/>
              <a:t>LEFT JOIN</a:t>
            </a:r>
          </a:p>
          <a:p>
            <a:r>
              <a:rPr lang="en-US" sz="2400" dirty="0"/>
              <a:t>    customer c ON </a:t>
            </a:r>
            <a:r>
              <a:rPr lang="en-US" sz="2400" dirty="0" err="1"/>
              <a:t>p.pincode</a:t>
            </a:r>
            <a:r>
              <a:rPr lang="en-US" sz="2400" dirty="0"/>
              <a:t> = </a:t>
            </a:r>
            <a:r>
              <a:rPr lang="en-US" sz="2400" dirty="0" err="1"/>
              <a:t>c.primary_pincode</a:t>
            </a:r>
            <a:endParaRPr lang="en-US" sz="2400" dirty="0"/>
          </a:p>
          <a:p>
            <a:r>
              <a:rPr lang="en-US" sz="2400" dirty="0"/>
              <a:t>LEFT JOIN</a:t>
            </a:r>
          </a:p>
          <a:p>
            <a:r>
              <a:rPr lang="en-US" sz="2400" dirty="0"/>
              <a:t>    orders o ON </a:t>
            </a:r>
            <a:r>
              <a:rPr lang="en-US" sz="2400" dirty="0" err="1"/>
              <a:t>c.cust_id</a:t>
            </a:r>
            <a:r>
              <a:rPr lang="en-US" sz="2400" dirty="0"/>
              <a:t> = </a:t>
            </a:r>
            <a:r>
              <a:rPr lang="en-US" sz="2400" dirty="0" err="1"/>
              <a:t>o.cust_id</a:t>
            </a:r>
            <a:endParaRPr lang="en-US" sz="2400" dirty="0"/>
          </a:p>
          <a:p>
            <a:r>
              <a:rPr lang="en-US" sz="2400" dirty="0"/>
              <a:t>LEFT JOIN</a:t>
            </a:r>
          </a:p>
          <a:p>
            <a:r>
              <a:rPr lang="en-US" sz="2400" dirty="0"/>
              <a:t>    `delivery-person` d ON </a:t>
            </a:r>
            <a:r>
              <a:rPr lang="en-US" sz="2400" dirty="0" err="1"/>
              <a:t>p.pincode</a:t>
            </a:r>
            <a:r>
              <a:rPr lang="en-US" sz="2400" dirty="0"/>
              <a:t> = </a:t>
            </a:r>
            <a:r>
              <a:rPr lang="en-US" sz="2400" dirty="0" err="1"/>
              <a:t>d.pincode</a:t>
            </a:r>
            <a:endParaRPr lang="en-US" sz="2400" dirty="0"/>
          </a:p>
          <a:p>
            <a:r>
              <a:rPr lang="en-US" sz="2400" dirty="0"/>
              <a:t>GROUP BY</a:t>
            </a:r>
          </a:p>
          <a:p>
            <a:r>
              <a:rPr lang="en-US" sz="2400" dirty="0"/>
              <a:t>    </a:t>
            </a:r>
            <a:r>
              <a:rPr lang="en-US" sz="2400" dirty="0" err="1"/>
              <a:t>p.state</a:t>
            </a:r>
            <a:r>
              <a:rPr lang="en-US" sz="2400" dirty="0"/>
              <a:t>;</a:t>
            </a:r>
          </a:p>
          <a:p>
            <a:endParaRPr lang="en-US" sz="2400" dirty="0"/>
          </a:p>
          <a:p>
            <a:r>
              <a:rPr lang="en-US" sz="2400" dirty="0"/>
              <a:t>13- SELECT </a:t>
            </a:r>
            <a:r>
              <a:rPr lang="en-US" sz="2400" dirty="0" err="1"/>
              <a:t>c.cust_id</a:t>
            </a:r>
            <a:r>
              <a:rPr lang="en-US" sz="2400" dirty="0"/>
              <a:t>,</a:t>
            </a:r>
          </a:p>
          <a:p>
            <a:r>
              <a:rPr lang="en-US" sz="2400" dirty="0"/>
              <a:t>    SUM(</a:t>
            </a:r>
            <a:r>
              <a:rPr lang="en-US" sz="2400" dirty="0" err="1"/>
              <a:t>o.tot_units</a:t>
            </a:r>
            <a:r>
              <a:rPr lang="en-US" sz="2400" dirty="0"/>
              <a:t>) AS </a:t>
            </a:r>
            <a:r>
              <a:rPr lang="en-US" sz="2400" dirty="0" err="1"/>
              <a:t>total_units_ordered</a:t>
            </a:r>
            <a:r>
              <a:rPr lang="en-US" sz="2400" dirty="0"/>
              <a:t>,</a:t>
            </a:r>
          </a:p>
          <a:p>
            <a:r>
              <a:rPr lang="en-US" sz="2400" dirty="0"/>
              <a:t>    SUM(CASE WHEN </a:t>
            </a:r>
            <a:r>
              <a:rPr lang="en-US" sz="2400" dirty="0" err="1"/>
              <a:t>o.delivery_pincode</a:t>
            </a:r>
            <a:r>
              <a:rPr lang="en-US" sz="2400" dirty="0"/>
              <a:t> = </a:t>
            </a:r>
            <a:r>
              <a:rPr lang="en-US" sz="2400" dirty="0" err="1"/>
              <a:t>c.primary_pincode</a:t>
            </a:r>
            <a:r>
              <a:rPr lang="en-US" sz="2400" dirty="0"/>
              <a:t> THEN </a:t>
            </a:r>
            <a:r>
              <a:rPr lang="en-US" sz="2400" dirty="0" err="1"/>
              <a:t>o.tot_units</a:t>
            </a:r>
            <a:r>
              <a:rPr lang="en-US" sz="2400" dirty="0"/>
              <a:t> ELSE 0 END) AS </a:t>
            </a:r>
            <a:r>
              <a:rPr lang="en-US" sz="2400" dirty="0" err="1"/>
              <a:t>units_ordered_primary_pincode</a:t>
            </a:r>
            <a:r>
              <a:rPr lang="en-US" sz="2400" dirty="0"/>
              <a:t>,</a:t>
            </a:r>
          </a:p>
          <a:p>
            <a:r>
              <a:rPr lang="en-US" sz="2400" dirty="0"/>
              <a:t>    SUM(CASE WHEN </a:t>
            </a:r>
            <a:r>
              <a:rPr lang="en-US" sz="2400" dirty="0" err="1"/>
              <a:t>o.delivery_pincode</a:t>
            </a:r>
            <a:r>
              <a:rPr lang="en-US" sz="2400" dirty="0"/>
              <a:t> != </a:t>
            </a:r>
            <a:r>
              <a:rPr lang="en-US" sz="2400" dirty="0" err="1"/>
              <a:t>c.primary_pincode</a:t>
            </a:r>
            <a:r>
              <a:rPr lang="en-US" sz="2400" dirty="0"/>
              <a:t> THEN </a:t>
            </a:r>
            <a:r>
              <a:rPr lang="en-US" sz="2400" dirty="0" err="1"/>
              <a:t>o.tot_units</a:t>
            </a:r>
            <a:r>
              <a:rPr lang="en-US" sz="2400" dirty="0"/>
              <a:t> ELSE 0 END) AS </a:t>
            </a:r>
            <a:r>
              <a:rPr lang="en-US" sz="2400" dirty="0" err="1"/>
              <a:t>units_ordered_other_pincode</a:t>
            </a:r>
            <a:r>
              <a:rPr lang="en-US" sz="2400" dirty="0"/>
              <a:t>,</a:t>
            </a:r>
          </a:p>
          <a:p>
            <a:r>
              <a:rPr lang="en-US" sz="2400" dirty="0"/>
              <a:t>    (100.0 * SUM(CASE WHEN </a:t>
            </a:r>
            <a:r>
              <a:rPr lang="en-US" sz="2400" dirty="0" err="1"/>
              <a:t>o.delivery_pincode</a:t>
            </a:r>
            <a:r>
              <a:rPr lang="en-US" sz="2400" dirty="0"/>
              <a:t> = </a:t>
            </a:r>
            <a:r>
              <a:rPr lang="en-US" sz="2400" dirty="0" err="1"/>
              <a:t>c.primary_pincode</a:t>
            </a:r>
            <a:r>
              <a:rPr lang="en-US" sz="2400" dirty="0"/>
              <a:t> THEN </a:t>
            </a:r>
            <a:r>
              <a:rPr lang="en-US" sz="2400" dirty="0" err="1"/>
              <a:t>o.tot_units</a:t>
            </a:r>
            <a:r>
              <a:rPr lang="en-US" sz="2400" dirty="0"/>
              <a:t> ELSE 0 END)) / SUM(</a:t>
            </a:r>
            <a:r>
              <a:rPr lang="en-US" sz="2400" dirty="0" err="1"/>
              <a:t>o.tot_units</a:t>
            </a:r>
            <a:r>
              <a:rPr lang="en-US" sz="2400" dirty="0"/>
              <a:t>) AS </a:t>
            </a:r>
            <a:r>
              <a:rPr lang="en-US" sz="2400" dirty="0" err="1"/>
              <a:t>percentage_primary_pincode</a:t>
            </a:r>
            <a:endParaRPr lang="en-US" sz="2400" dirty="0"/>
          </a:p>
          <a:p>
            <a:r>
              <a:rPr lang="en-US" sz="2400" dirty="0"/>
              <a:t>FROM</a:t>
            </a:r>
          </a:p>
          <a:p>
            <a:r>
              <a:rPr lang="en-US" sz="2400" dirty="0"/>
              <a:t>    customer c</a:t>
            </a:r>
          </a:p>
          <a:p>
            <a:r>
              <a:rPr lang="en-US" sz="2400" dirty="0"/>
              <a:t>LEFT JOIN</a:t>
            </a:r>
          </a:p>
          <a:p>
            <a:r>
              <a:rPr lang="en-US" sz="2400" dirty="0"/>
              <a:t>    orders o ON </a:t>
            </a:r>
            <a:r>
              <a:rPr lang="en-US" sz="2400" dirty="0" err="1"/>
              <a:t>c.cust_id</a:t>
            </a:r>
            <a:r>
              <a:rPr lang="en-US" sz="2400" dirty="0"/>
              <a:t> = </a:t>
            </a:r>
            <a:r>
              <a:rPr lang="en-US" sz="2400" dirty="0" err="1"/>
              <a:t>o.cust_id</a:t>
            </a:r>
            <a:endParaRPr lang="en-US" sz="2400" dirty="0"/>
          </a:p>
          <a:p>
            <a:r>
              <a:rPr lang="en-US" sz="2400" dirty="0"/>
              <a:t>GROUP BY</a:t>
            </a:r>
          </a:p>
          <a:p>
            <a:r>
              <a:rPr lang="en-US" sz="2400" dirty="0"/>
              <a:t>    </a:t>
            </a:r>
            <a:r>
              <a:rPr lang="en-US" sz="2400" dirty="0" err="1"/>
              <a:t>c.cust_id</a:t>
            </a:r>
            <a:endParaRPr lang="en-US" sz="2400" dirty="0"/>
          </a:p>
          <a:p>
            <a:r>
              <a:rPr lang="en-US" sz="2400" dirty="0"/>
              <a:t>ORDER BY</a:t>
            </a:r>
          </a:p>
          <a:p>
            <a:r>
              <a:rPr lang="en-US" sz="2400" dirty="0"/>
              <a:t>    </a:t>
            </a:r>
            <a:r>
              <a:rPr lang="en-US" sz="2400" dirty="0" err="1"/>
              <a:t>percentage_primary_pincode</a:t>
            </a:r>
            <a:r>
              <a:rPr lang="en-US" sz="2400" dirty="0"/>
              <a:t> DESC;</a:t>
            </a:r>
          </a:p>
          <a:p>
            <a:endParaRPr lang="en-US" sz="2400" dirty="0"/>
          </a:p>
        </p:txBody>
      </p:sp>
    </p:spTree>
    <p:extLst>
      <p:ext uri="{BB962C8B-B14F-4D97-AF65-F5344CB8AC3E}">
        <p14:creationId xmlns:p14="http://schemas.microsoft.com/office/powerpoint/2010/main" val="3362667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A1E61213-B438-23C2-28C8-D0EE3E313DDF}"/>
              </a:ext>
            </a:extLst>
          </p:cNvPr>
          <p:cNvSpPr txBox="1"/>
          <p:nvPr/>
        </p:nvSpPr>
        <p:spPr>
          <a:xfrm>
            <a:off x="152400" y="266700"/>
            <a:ext cx="17754600" cy="9325630"/>
          </a:xfrm>
          <a:prstGeom prst="rect">
            <a:avLst/>
          </a:prstGeom>
          <a:noFill/>
        </p:spPr>
        <p:txBody>
          <a:bodyPr wrap="square" rtlCol="0">
            <a:spAutoFit/>
          </a:bodyPr>
          <a:lstStyle/>
          <a:p>
            <a:r>
              <a:rPr lang="en-US" sz="2400" dirty="0"/>
              <a:t>14- SELECT</a:t>
            </a:r>
          </a:p>
          <a:p>
            <a:r>
              <a:rPr lang="en-US" sz="2400" dirty="0"/>
              <a:t>    </a:t>
            </a:r>
            <a:r>
              <a:rPr lang="en-US" sz="2400" dirty="0" err="1"/>
              <a:t>p.product_name</a:t>
            </a:r>
            <a:r>
              <a:rPr lang="en-US" sz="2400" dirty="0"/>
              <a:t>,</a:t>
            </a:r>
          </a:p>
          <a:p>
            <a:r>
              <a:rPr lang="en-US" sz="2400" dirty="0"/>
              <a:t>    SUM(</a:t>
            </a:r>
            <a:r>
              <a:rPr lang="en-US" sz="2400" dirty="0" err="1"/>
              <a:t>o.tot_units</a:t>
            </a:r>
            <a:r>
              <a:rPr lang="en-US" sz="2400" dirty="0"/>
              <a:t>) AS </a:t>
            </a:r>
            <a:r>
              <a:rPr lang="en-US" sz="2400" dirty="0" err="1"/>
              <a:t>total_units</a:t>
            </a:r>
            <a:r>
              <a:rPr lang="en-US" sz="2400" dirty="0"/>
              <a:t>,</a:t>
            </a:r>
          </a:p>
          <a:p>
            <a:r>
              <a:rPr lang="en-US" sz="2400" dirty="0"/>
              <a:t>    SUM(</a:t>
            </a:r>
            <a:r>
              <a:rPr lang="en-US" sz="2400" dirty="0" err="1"/>
              <a:t>o.total_amount_paid</a:t>
            </a:r>
            <a:r>
              <a:rPr lang="en-US" sz="2400" dirty="0"/>
              <a:t>) AS </a:t>
            </a:r>
            <a:r>
              <a:rPr lang="en-US" sz="2400" dirty="0" err="1"/>
              <a:t>total_amount_paid</a:t>
            </a:r>
            <a:r>
              <a:rPr lang="en-US" sz="2400" dirty="0"/>
              <a:t>,</a:t>
            </a:r>
          </a:p>
          <a:p>
            <a:r>
              <a:rPr lang="en-US" sz="2400" dirty="0"/>
              <a:t>    SUM(</a:t>
            </a:r>
            <a:r>
              <a:rPr lang="en-US" sz="2400" dirty="0" err="1"/>
              <a:t>o.displayed_selling_price_per_unit</a:t>
            </a:r>
            <a:r>
              <a:rPr lang="en-US" sz="2400" dirty="0"/>
              <a:t> * </a:t>
            </a:r>
            <a:r>
              <a:rPr lang="en-US" sz="2400" dirty="0" err="1"/>
              <a:t>o.tot_units</a:t>
            </a:r>
            <a:r>
              <a:rPr lang="en-US" sz="2400" dirty="0"/>
              <a:t>) AS </a:t>
            </a:r>
            <a:r>
              <a:rPr lang="en-US" sz="2400" dirty="0" err="1"/>
              <a:t>total_displayed_selling_price</a:t>
            </a:r>
            <a:r>
              <a:rPr lang="en-US" sz="2400" dirty="0"/>
              <a:t>,</a:t>
            </a:r>
          </a:p>
          <a:p>
            <a:r>
              <a:rPr lang="en-US" sz="2400" dirty="0"/>
              <a:t>    SUM(</a:t>
            </a:r>
            <a:r>
              <a:rPr lang="en-US" sz="2400" dirty="0" err="1"/>
              <a:t>p.mrp</a:t>
            </a:r>
            <a:r>
              <a:rPr lang="en-US" sz="2400" dirty="0"/>
              <a:t> * </a:t>
            </a:r>
            <a:r>
              <a:rPr lang="en-US" sz="2400" dirty="0" err="1"/>
              <a:t>o.tot_units</a:t>
            </a:r>
            <a:r>
              <a:rPr lang="en-US" sz="2400" dirty="0"/>
              <a:t>) AS </a:t>
            </a:r>
            <a:r>
              <a:rPr lang="en-US" sz="2400" dirty="0" err="1"/>
              <a:t>total_mrp</a:t>
            </a:r>
            <a:r>
              <a:rPr lang="en-US" sz="2400" dirty="0"/>
              <a:t>,</a:t>
            </a:r>
          </a:p>
          <a:p>
            <a:r>
              <a:rPr lang="en-US" sz="2400" dirty="0"/>
              <a:t>    100.0 - 100.0 * SUM(</a:t>
            </a:r>
            <a:r>
              <a:rPr lang="en-US" sz="2400" dirty="0" err="1"/>
              <a:t>o.total_amount_paid</a:t>
            </a:r>
            <a:r>
              <a:rPr lang="en-US" sz="2400" dirty="0"/>
              <a:t>) / SUM(</a:t>
            </a:r>
            <a:r>
              <a:rPr lang="en-US" sz="2400" dirty="0" err="1"/>
              <a:t>o.displayed_selling_price_per_unit</a:t>
            </a:r>
            <a:r>
              <a:rPr lang="en-US" sz="2400" dirty="0"/>
              <a:t> * </a:t>
            </a:r>
            <a:r>
              <a:rPr lang="en-US" sz="2400" dirty="0" err="1"/>
              <a:t>o.tot_units</a:t>
            </a:r>
            <a:r>
              <a:rPr lang="en-US" sz="2400" dirty="0"/>
              <a:t>) AS </a:t>
            </a:r>
            <a:r>
              <a:rPr lang="en-US" sz="2400" dirty="0" err="1"/>
              <a:t>net_discount_selling_price</a:t>
            </a:r>
            <a:r>
              <a:rPr lang="en-US" sz="2400" dirty="0"/>
              <a:t>,</a:t>
            </a:r>
          </a:p>
          <a:p>
            <a:r>
              <a:rPr lang="en-US" sz="2400" dirty="0"/>
              <a:t>    100.0 - 100.0 * SUM(</a:t>
            </a:r>
            <a:r>
              <a:rPr lang="en-US" sz="2400" dirty="0" err="1"/>
              <a:t>o.total_amount_paid</a:t>
            </a:r>
            <a:r>
              <a:rPr lang="en-US" sz="2400" dirty="0"/>
              <a:t>) / SUM(</a:t>
            </a:r>
            <a:r>
              <a:rPr lang="en-US" sz="2400" dirty="0" err="1"/>
              <a:t>p.mrp</a:t>
            </a:r>
            <a:r>
              <a:rPr lang="en-US" sz="2400" dirty="0"/>
              <a:t> * </a:t>
            </a:r>
            <a:r>
              <a:rPr lang="en-US" sz="2400" dirty="0" err="1"/>
              <a:t>o.tot_units</a:t>
            </a:r>
            <a:r>
              <a:rPr lang="en-US" sz="2400" dirty="0"/>
              <a:t>) AS </a:t>
            </a:r>
            <a:r>
              <a:rPr lang="en-US" sz="2400" dirty="0" err="1"/>
              <a:t>net_discount_mrp</a:t>
            </a:r>
            <a:endParaRPr lang="en-US" sz="2400" dirty="0"/>
          </a:p>
          <a:p>
            <a:r>
              <a:rPr lang="en-US" sz="2400" dirty="0"/>
              <a:t>FROM</a:t>
            </a:r>
          </a:p>
          <a:p>
            <a:r>
              <a:rPr lang="en-US" sz="2400" dirty="0"/>
              <a:t>    product p</a:t>
            </a:r>
          </a:p>
          <a:p>
            <a:r>
              <a:rPr lang="en-US" sz="2400" dirty="0"/>
              <a:t>JOIN</a:t>
            </a:r>
          </a:p>
          <a:p>
            <a:r>
              <a:rPr lang="en-US" sz="2400" dirty="0"/>
              <a:t>    orders o ON </a:t>
            </a:r>
            <a:r>
              <a:rPr lang="en-US" sz="2400" dirty="0" err="1"/>
              <a:t>p.product_id</a:t>
            </a:r>
            <a:r>
              <a:rPr lang="en-US" sz="2400" dirty="0"/>
              <a:t> = </a:t>
            </a:r>
            <a:r>
              <a:rPr lang="en-US" sz="2400" dirty="0" err="1"/>
              <a:t>o.product_id</a:t>
            </a:r>
            <a:endParaRPr lang="en-US" sz="2400" dirty="0"/>
          </a:p>
          <a:p>
            <a:r>
              <a:rPr lang="en-US" sz="2400" dirty="0"/>
              <a:t>GROUP BY</a:t>
            </a:r>
          </a:p>
          <a:p>
            <a:r>
              <a:rPr lang="en-US" sz="2400" dirty="0"/>
              <a:t>    </a:t>
            </a:r>
            <a:r>
              <a:rPr lang="en-US" sz="2400" dirty="0" err="1"/>
              <a:t>p.product_name</a:t>
            </a:r>
            <a:r>
              <a:rPr lang="en-US" sz="2400" dirty="0"/>
              <a:t>;</a:t>
            </a:r>
          </a:p>
          <a:p>
            <a:endParaRPr lang="en-US" sz="2400" dirty="0"/>
          </a:p>
          <a:p>
            <a:r>
              <a:rPr lang="en-US" sz="2400" dirty="0"/>
              <a:t>15- SELECT </a:t>
            </a:r>
            <a:r>
              <a:rPr lang="en-US" sz="2400" dirty="0" err="1"/>
              <a:t>o.order_id</a:t>
            </a:r>
            <a:r>
              <a:rPr lang="en-US" sz="2400" dirty="0"/>
              <a:t>, </a:t>
            </a:r>
            <a:r>
              <a:rPr lang="en-US" sz="2400" dirty="0" err="1"/>
              <a:t>p.product_name</a:t>
            </a:r>
            <a:r>
              <a:rPr lang="en-US" sz="2400" dirty="0"/>
              <a:t>,</a:t>
            </a:r>
          </a:p>
          <a:p>
            <a:r>
              <a:rPr lang="en-US" sz="2400" dirty="0"/>
              <a:t>    (100.0 - 100.0 * </a:t>
            </a:r>
            <a:r>
              <a:rPr lang="en-US" sz="2400" dirty="0" err="1"/>
              <a:t>o.total_amount_paid</a:t>
            </a:r>
            <a:r>
              <a:rPr lang="en-US" sz="2400" dirty="0"/>
              <a:t> / (</a:t>
            </a:r>
            <a:r>
              <a:rPr lang="en-US" sz="2400" dirty="0" err="1"/>
              <a:t>o.displayed_selling_price_per_unit</a:t>
            </a:r>
            <a:r>
              <a:rPr lang="en-US" sz="2400" dirty="0"/>
              <a:t> * </a:t>
            </a:r>
            <a:r>
              <a:rPr lang="en-US" sz="2400" dirty="0" err="1"/>
              <a:t>o.tot_units</a:t>
            </a:r>
            <a:r>
              <a:rPr lang="en-US" sz="2400" dirty="0"/>
              <a:t>)) AS </a:t>
            </a:r>
            <a:r>
              <a:rPr lang="en-US" sz="2400" dirty="0" err="1"/>
              <a:t>discount_percentage</a:t>
            </a:r>
            <a:endParaRPr lang="en-US" sz="2400" dirty="0"/>
          </a:p>
          <a:p>
            <a:r>
              <a:rPr lang="en-US" sz="2400" dirty="0"/>
              <a:t>FROM orders o</a:t>
            </a:r>
          </a:p>
          <a:p>
            <a:r>
              <a:rPr lang="en-US" sz="2400" dirty="0"/>
              <a:t>JOIN</a:t>
            </a:r>
          </a:p>
          <a:p>
            <a:r>
              <a:rPr lang="en-US" sz="2400" dirty="0"/>
              <a:t>    product p ON </a:t>
            </a:r>
            <a:r>
              <a:rPr lang="en-US" sz="2400" dirty="0" err="1"/>
              <a:t>o.product_id</a:t>
            </a:r>
            <a:r>
              <a:rPr lang="en-US" sz="2400" dirty="0"/>
              <a:t> = </a:t>
            </a:r>
            <a:r>
              <a:rPr lang="en-US" sz="2400" dirty="0" err="1"/>
              <a:t>p.product_id</a:t>
            </a:r>
            <a:endParaRPr lang="en-US" sz="2400" dirty="0"/>
          </a:p>
          <a:p>
            <a:r>
              <a:rPr lang="en-US" sz="2400" dirty="0"/>
              <a:t>WHERE</a:t>
            </a:r>
          </a:p>
          <a:p>
            <a:r>
              <a:rPr lang="en-US" sz="2400" dirty="0"/>
              <a:t>    </a:t>
            </a:r>
            <a:r>
              <a:rPr lang="en-US" sz="2400" dirty="0" err="1"/>
              <a:t>o.order_type</a:t>
            </a:r>
            <a:r>
              <a:rPr lang="en-US" sz="2400" dirty="0"/>
              <a:t> != 'return'</a:t>
            </a:r>
          </a:p>
          <a:p>
            <a:r>
              <a:rPr lang="en-US" sz="2400" dirty="0"/>
              <a:t>HAVING </a:t>
            </a:r>
            <a:r>
              <a:rPr lang="en-US" sz="2400" dirty="0" err="1"/>
              <a:t>discount_percentage</a:t>
            </a:r>
            <a:r>
              <a:rPr lang="en-US" sz="2400" dirty="0"/>
              <a:t> &gt; 10.10</a:t>
            </a:r>
          </a:p>
          <a:p>
            <a:r>
              <a:rPr lang="en-US" sz="2400" dirty="0"/>
              <a:t>ORDER BY</a:t>
            </a:r>
          </a:p>
          <a:p>
            <a:r>
              <a:rPr lang="en-US" sz="2400" dirty="0"/>
              <a:t>    </a:t>
            </a:r>
            <a:r>
              <a:rPr lang="en-US" sz="2400" dirty="0" err="1"/>
              <a:t>discount_percentage</a:t>
            </a:r>
            <a:r>
              <a:rPr lang="en-US" sz="2400" dirty="0"/>
              <a:t> DESC;</a:t>
            </a:r>
          </a:p>
        </p:txBody>
      </p:sp>
    </p:spTree>
    <p:extLst>
      <p:ext uri="{BB962C8B-B14F-4D97-AF65-F5344CB8AC3E}">
        <p14:creationId xmlns:p14="http://schemas.microsoft.com/office/powerpoint/2010/main" val="51071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BFE2F789-3828-F45C-8F7A-DEA2D4CB339F}"/>
              </a:ext>
            </a:extLst>
          </p:cNvPr>
          <p:cNvSpPr txBox="1"/>
          <p:nvPr/>
        </p:nvSpPr>
        <p:spPr>
          <a:xfrm>
            <a:off x="152400" y="190500"/>
            <a:ext cx="17754600" cy="9694962"/>
          </a:xfrm>
          <a:prstGeom prst="rect">
            <a:avLst/>
          </a:prstGeom>
          <a:noFill/>
        </p:spPr>
        <p:txBody>
          <a:bodyPr wrap="square" rtlCol="0">
            <a:spAutoFit/>
          </a:bodyPr>
          <a:lstStyle/>
          <a:p>
            <a:r>
              <a:rPr lang="en-US" sz="2400" dirty="0"/>
              <a:t>16- SELECT  </a:t>
            </a:r>
            <a:r>
              <a:rPr lang="en-US" sz="2400" dirty="0" err="1"/>
              <a:t>p.category</a:t>
            </a:r>
            <a:r>
              <a:rPr lang="en-US" sz="2400" dirty="0"/>
              <a:t>,</a:t>
            </a:r>
          </a:p>
          <a:p>
            <a:r>
              <a:rPr lang="en-US" sz="2400" dirty="0"/>
              <a:t>    SUM(</a:t>
            </a:r>
            <a:r>
              <a:rPr lang="en-US" sz="2400" dirty="0" err="1"/>
              <a:t>o.total_amount_paid</a:t>
            </a:r>
            <a:r>
              <a:rPr lang="en-US" sz="2400" dirty="0"/>
              <a:t>) - SUM(</a:t>
            </a:r>
            <a:r>
              <a:rPr lang="en-US" sz="2400" dirty="0" err="1"/>
              <a:t>p.procurement_cost_per_unit</a:t>
            </a:r>
            <a:r>
              <a:rPr lang="en-US" sz="2400" dirty="0"/>
              <a:t> * </a:t>
            </a:r>
            <a:r>
              <a:rPr lang="en-US" sz="2400" dirty="0" err="1"/>
              <a:t>o.tot_units</a:t>
            </a:r>
            <a:r>
              <a:rPr lang="en-US" sz="2400" dirty="0"/>
              <a:t>) AS </a:t>
            </a:r>
            <a:r>
              <a:rPr lang="en-US" sz="2400" dirty="0" err="1"/>
              <a:t>absolute_profit</a:t>
            </a:r>
            <a:r>
              <a:rPr lang="en-US" sz="2400" dirty="0"/>
              <a:t>,</a:t>
            </a:r>
          </a:p>
          <a:p>
            <a:r>
              <a:rPr lang="en-US" sz="2400" dirty="0"/>
              <a:t>    (100.0 * SUM(</a:t>
            </a:r>
            <a:r>
              <a:rPr lang="en-US" sz="2400" dirty="0" err="1"/>
              <a:t>o.total_amount_paid</a:t>
            </a:r>
            <a:r>
              <a:rPr lang="en-US" sz="2400" dirty="0"/>
              <a:t>) / SUM(</a:t>
            </a:r>
            <a:r>
              <a:rPr lang="en-US" sz="2400" dirty="0" err="1"/>
              <a:t>p.procurement_cost_per_unit</a:t>
            </a:r>
            <a:r>
              <a:rPr lang="en-US" sz="2400" dirty="0"/>
              <a:t> * </a:t>
            </a:r>
            <a:r>
              <a:rPr lang="en-US" sz="2400" dirty="0" err="1"/>
              <a:t>o.tot_units</a:t>
            </a:r>
            <a:r>
              <a:rPr lang="en-US" sz="2400" dirty="0"/>
              <a:t>)) - 100.0 AS </a:t>
            </a:r>
            <a:r>
              <a:rPr lang="en-US" sz="2400" dirty="0" err="1"/>
              <a:t>percentage_profit</a:t>
            </a:r>
            <a:endParaRPr lang="en-US" sz="2400" dirty="0"/>
          </a:p>
          <a:p>
            <a:r>
              <a:rPr lang="en-US" sz="2400" dirty="0"/>
              <a:t>FROM </a:t>
            </a:r>
          </a:p>
          <a:p>
            <a:r>
              <a:rPr lang="en-US" sz="2400" dirty="0"/>
              <a:t>product p</a:t>
            </a:r>
          </a:p>
          <a:p>
            <a:r>
              <a:rPr lang="en-US" sz="2400" dirty="0"/>
              <a:t>JOIN </a:t>
            </a:r>
          </a:p>
          <a:p>
            <a:r>
              <a:rPr lang="en-US" sz="2400" dirty="0"/>
              <a:t>orders o ON </a:t>
            </a:r>
            <a:r>
              <a:rPr lang="en-US" sz="2400" dirty="0" err="1"/>
              <a:t>p.product_id</a:t>
            </a:r>
            <a:r>
              <a:rPr lang="en-US" sz="2400" dirty="0"/>
              <a:t> = </a:t>
            </a:r>
            <a:r>
              <a:rPr lang="en-US" sz="2400" dirty="0" err="1"/>
              <a:t>o.product_id</a:t>
            </a:r>
            <a:endParaRPr lang="en-US" sz="2400" dirty="0"/>
          </a:p>
          <a:p>
            <a:r>
              <a:rPr lang="en-US" sz="2400" dirty="0"/>
              <a:t>GROUP BY</a:t>
            </a:r>
          </a:p>
          <a:p>
            <a:r>
              <a:rPr lang="en-US" sz="2400" dirty="0"/>
              <a:t>    </a:t>
            </a:r>
            <a:r>
              <a:rPr lang="en-US" sz="2400" dirty="0" err="1"/>
              <a:t>p.category</a:t>
            </a:r>
            <a:endParaRPr lang="en-US" sz="2400" dirty="0"/>
          </a:p>
          <a:p>
            <a:r>
              <a:rPr lang="en-US" sz="2400" dirty="0"/>
              <a:t>ORDER BY</a:t>
            </a:r>
          </a:p>
          <a:p>
            <a:r>
              <a:rPr lang="en-US" sz="2400" dirty="0"/>
              <a:t>    </a:t>
            </a:r>
            <a:r>
              <a:rPr lang="en-US" sz="2400" dirty="0" err="1"/>
              <a:t>absolute_profit</a:t>
            </a:r>
            <a:r>
              <a:rPr lang="en-US" sz="2400" dirty="0"/>
              <a:t> DESC;</a:t>
            </a:r>
          </a:p>
          <a:p>
            <a:endParaRPr lang="en-US" sz="2400" dirty="0"/>
          </a:p>
          <a:p>
            <a:r>
              <a:rPr lang="en-US" sz="2400" dirty="0"/>
              <a:t>18- SELECT </a:t>
            </a:r>
            <a:r>
              <a:rPr lang="en-US" sz="2400" dirty="0" err="1"/>
              <a:t>c.gender</a:t>
            </a:r>
            <a:r>
              <a:rPr lang="en-US" sz="2400" dirty="0"/>
              <a:t>,</a:t>
            </a:r>
          </a:p>
          <a:p>
            <a:r>
              <a:rPr lang="en-US" sz="2400" dirty="0"/>
              <a:t>    </a:t>
            </a:r>
            <a:r>
              <a:rPr lang="en-US" sz="2400" dirty="0" err="1"/>
              <a:t>p.product_name</a:t>
            </a:r>
            <a:r>
              <a:rPr lang="en-US" sz="2400" dirty="0"/>
              <a:t>,</a:t>
            </a:r>
          </a:p>
          <a:p>
            <a:r>
              <a:rPr lang="en-US" sz="2400" dirty="0"/>
              <a:t>    SUM(</a:t>
            </a:r>
            <a:r>
              <a:rPr lang="en-US" sz="2400" dirty="0" err="1"/>
              <a:t>o.total_amount_paid</a:t>
            </a:r>
            <a:r>
              <a:rPr lang="en-US" sz="2400" dirty="0"/>
              <a:t>) - SUM(</a:t>
            </a:r>
            <a:r>
              <a:rPr lang="en-US" sz="2400" dirty="0" err="1"/>
              <a:t>p.procurement_cost_per_unit</a:t>
            </a:r>
            <a:r>
              <a:rPr lang="en-US" sz="2400" dirty="0"/>
              <a:t> * </a:t>
            </a:r>
            <a:r>
              <a:rPr lang="en-US" sz="2400" dirty="0" err="1"/>
              <a:t>o.tot_units</a:t>
            </a:r>
            <a:r>
              <a:rPr lang="en-US" sz="2400" dirty="0"/>
              <a:t>) AS </a:t>
            </a:r>
            <a:r>
              <a:rPr lang="en-US" sz="2400" dirty="0" err="1"/>
              <a:t>absolute_profit</a:t>
            </a:r>
            <a:r>
              <a:rPr lang="en-US" sz="2400" dirty="0"/>
              <a:t>,</a:t>
            </a:r>
          </a:p>
          <a:p>
            <a:r>
              <a:rPr lang="en-US" sz="2400" dirty="0"/>
              <a:t>    (100.0 * SUM(</a:t>
            </a:r>
            <a:r>
              <a:rPr lang="en-US" sz="2400" dirty="0" err="1"/>
              <a:t>o.total_amount_paid</a:t>
            </a:r>
            <a:r>
              <a:rPr lang="en-US" sz="2400" dirty="0"/>
              <a:t>) / SUM(</a:t>
            </a:r>
            <a:r>
              <a:rPr lang="en-US" sz="2400" dirty="0" err="1"/>
              <a:t>p.procurement_cost_per_unit</a:t>
            </a:r>
            <a:r>
              <a:rPr lang="en-US" sz="2400" dirty="0"/>
              <a:t> * </a:t>
            </a:r>
            <a:r>
              <a:rPr lang="en-US" sz="2400" dirty="0" err="1"/>
              <a:t>o.tot_units</a:t>
            </a:r>
            <a:r>
              <a:rPr lang="en-US" sz="2400" dirty="0"/>
              <a:t>)) - 100.0 AS </a:t>
            </a:r>
            <a:r>
              <a:rPr lang="en-US" sz="2400" dirty="0" err="1"/>
              <a:t>percentage_profit</a:t>
            </a:r>
            <a:endParaRPr lang="en-US" sz="2400" dirty="0"/>
          </a:p>
          <a:p>
            <a:r>
              <a:rPr lang="en-US" sz="2400" dirty="0"/>
              <a:t>FROM</a:t>
            </a:r>
          </a:p>
          <a:p>
            <a:r>
              <a:rPr lang="en-US" sz="2400" dirty="0"/>
              <a:t>    orders o</a:t>
            </a:r>
          </a:p>
          <a:p>
            <a:r>
              <a:rPr lang="en-US" sz="2400" dirty="0"/>
              <a:t>JOIN</a:t>
            </a:r>
          </a:p>
          <a:p>
            <a:r>
              <a:rPr lang="en-US" sz="2400" dirty="0"/>
              <a:t>    product p ON </a:t>
            </a:r>
            <a:r>
              <a:rPr lang="en-US" sz="2400" dirty="0" err="1"/>
              <a:t>o.product_id</a:t>
            </a:r>
            <a:r>
              <a:rPr lang="en-US" sz="2400" dirty="0"/>
              <a:t> = </a:t>
            </a:r>
            <a:r>
              <a:rPr lang="en-US" sz="2400" dirty="0" err="1"/>
              <a:t>p.product_id</a:t>
            </a:r>
            <a:endParaRPr lang="en-US" sz="2400" dirty="0"/>
          </a:p>
          <a:p>
            <a:r>
              <a:rPr lang="en-US" sz="2400" dirty="0"/>
              <a:t>JOIN</a:t>
            </a:r>
          </a:p>
          <a:p>
            <a:r>
              <a:rPr lang="en-US" sz="2400" dirty="0"/>
              <a:t>    customer c ON </a:t>
            </a:r>
            <a:r>
              <a:rPr lang="en-US" sz="2400" dirty="0" err="1"/>
              <a:t>o.cust_id</a:t>
            </a:r>
            <a:r>
              <a:rPr lang="en-US" sz="2400" dirty="0"/>
              <a:t> = </a:t>
            </a:r>
            <a:r>
              <a:rPr lang="en-US" sz="2400" dirty="0" err="1"/>
              <a:t>c.cust_id</a:t>
            </a:r>
            <a:endParaRPr lang="en-US" sz="2400" dirty="0"/>
          </a:p>
          <a:p>
            <a:r>
              <a:rPr lang="en-US" sz="2400" dirty="0"/>
              <a:t>GROUP BY</a:t>
            </a:r>
          </a:p>
          <a:p>
            <a:r>
              <a:rPr lang="en-US" sz="2400" dirty="0"/>
              <a:t>    </a:t>
            </a:r>
            <a:r>
              <a:rPr lang="en-US" sz="2400" dirty="0" err="1"/>
              <a:t>c.gender</a:t>
            </a:r>
            <a:r>
              <a:rPr lang="en-US" sz="2400" dirty="0"/>
              <a:t>, </a:t>
            </a:r>
            <a:r>
              <a:rPr lang="en-US" sz="2400" dirty="0" err="1"/>
              <a:t>p.product_name</a:t>
            </a:r>
            <a:endParaRPr lang="en-US" sz="2400" dirty="0"/>
          </a:p>
          <a:p>
            <a:r>
              <a:rPr lang="en-US" sz="2400" dirty="0"/>
              <a:t>HAVING</a:t>
            </a:r>
          </a:p>
          <a:p>
            <a:r>
              <a:rPr lang="en-US" sz="2400" dirty="0"/>
              <a:t>    </a:t>
            </a:r>
            <a:r>
              <a:rPr lang="en-US" sz="2400" dirty="0" err="1"/>
              <a:t>percentage_profit</a:t>
            </a:r>
            <a:r>
              <a:rPr lang="en-US" sz="2400" dirty="0"/>
              <a:t> &gt; 10.10;</a:t>
            </a:r>
          </a:p>
        </p:txBody>
      </p:sp>
    </p:spTree>
    <p:extLst>
      <p:ext uri="{BB962C8B-B14F-4D97-AF65-F5344CB8AC3E}">
        <p14:creationId xmlns:p14="http://schemas.microsoft.com/office/powerpoint/2010/main" val="4121646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7C341D26-298A-9FDB-D5E8-7525A233EA2E}"/>
              </a:ext>
            </a:extLst>
          </p:cNvPr>
          <p:cNvSpPr txBox="1"/>
          <p:nvPr/>
        </p:nvSpPr>
        <p:spPr>
          <a:xfrm>
            <a:off x="152400" y="190500"/>
            <a:ext cx="17678400" cy="8217634"/>
          </a:xfrm>
          <a:prstGeom prst="rect">
            <a:avLst/>
          </a:prstGeom>
          <a:noFill/>
        </p:spPr>
        <p:txBody>
          <a:bodyPr wrap="square" rtlCol="0">
            <a:spAutoFit/>
          </a:bodyPr>
          <a:lstStyle/>
          <a:p>
            <a:r>
              <a:rPr lang="en-US" sz="2800" dirty="0"/>
              <a:t>17- USE sales; SELECT</a:t>
            </a:r>
          </a:p>
          <a:p>
            <a:r>
              <a:rPr lang="en-US" sz="2800" dirty="0"/>
              <a:t>    dp.name AS </a:t>
            </a:r>
            <a:r>
              <a:rPr lang="en-US" sz="2800" dirty="0" err="1"/>
              <a:t>delivery_person_name</a:t>
            </a:r>
            <a:r>
              <a:rPr lang="en-US" sz="2800" dirty="0"/>
              <a:t>,</a:t>
            </a:r>
          </a:p>
          <a:p>
            <a:r>
              <a:rPr lang="en-US" sz="2800" dirty="0"/>
              <a:t>    SUM(CASE WHEN MONTH(STR_TO_DATE(</a:t>
            </a:r>
            <a:r>
              <a:rPr lang="en-US" sz="2800" dirty="0" err="1"/>
              <a:t>o.order_date</a:t>
            </a:r>
            <a:r>
              <a:rPr lang="en-US" sz="2800" dirty="0"/>
              <a:t>, '%m-%d-%Y')) = 1 THEN 1 ELSE 0 END) AS January,</a:t>
            </a:r>
          </a:p>
          <a:p>
            <a:r>
              <a:rPr lang="en-US" sz="2800" dirty="0"/>
              <a:t>    SUM(CASE WHEN MONTH(STR_TO_DATE(</a:t>
            </a:r>
            <a:r>
              <a:rPr lang="en-US" sz="2800" dirty="0" err="1"/>
              <a:t>o.order_date</a:t>
            </a:r>
            <a:r>
              <a:rPr lang="en-US" sz="2800" dirty="0"/>
              <a:t>, '%m-%d-%Y')) = 2 THEN 1 ELSE 0 END) AS February,</a:t>
            </a:r>
          </a:p>
          <a:p>
            <a:r>
              <a:rPr lang="en-US" sz="2800" dirty="0"/>
              <a:t>    SUM(CASE WHEN MONTH(STR_TO_DATE(</a:t>
            </a:r>
            <a:r>
              <a:rPr lang="en-US" sz="2800" dirty="0" err="1"/>
              <a:t>o.order_date</a:t>
            </a:r>
            <a:r>
              <a:rPr lang="en-US" sz="2800" dirty="0"/>
              <a:t>, '%m-%d-%Y')) = 3 THEN 1 ELSE 0 END) AS March,</a:t>
            </a:r>
          </a:p>
          <a:p>
            <a:r>
              <a:rPr lang="en-US" sz="2800" dirty="0"/>
              <a:t>    SUM(CASE WHEN MONTH(STR_TO_DATE(</a:t>
            </a:r>
            <a:r>
              <a:rPr lang="en-US" sz="2800" dirty="0" err="1"/>
              <a:t>o.order_date</a:t>
            </a:r>
            <a:r>
              <a:rPr lang="en-US" sz="2800" dirty="0"/>
              <a:t>, '%m-%d-%Y')) = 4 THEN 1 ELSE 0 END) AS April,</a:t>
            </a:r>
          </a:p>
          <a:p>
            <a:r>
              <a:rPr lang="en-US" sz="2800" dirty="0"/>
              <a:t>    SUM(CASE WHEN MONTH(STR_TO_DATE(</a:t>
            </a:r>
            <a:r>
              <a:rPr lang="en-US" sz="2800" dirty="0" err="1"/>
              <a:t>o.order_date</a:t>
            </a:r>
            <a:r>
              <a:rPr lang="en-US" sz="2800" dirty="0"/>
              <a:t>, '%m-%d-%Y')) = 5 THEN 1 ELSE 0 END) AS May,</a:t>
            </a:r>
          </a:p>
          <a:p>
            <a:r>
              <a:rPr lang="en-US" sz="2800" dirty="0"/>
              <a:t>    SUM(CASE WHEN MONTH(STR_TO_DATE(</a:t>
            </a:r>
            <a:r>
              <a:rPr lang="en-US" sz="2800" dirty="0" err="1"/>
              <a:t>o.order_date</a:t>
            </a:r>
            <a:r>
              <a:rPr lang="en-US" sz="2800" dirty="0"/>
              <a:t>, '%m-%d-%Y')) = 6 THEN 1 ELSE 0 END) AS June,</a:t>
            </a:r>
          </a:p>
          <a:p>
            <a:r>
              <a:rPr lang="en-US" sz="2800" dirty="0"/>
              <a:t>    SUM(CASE WHEN MONTH(STR_TO_DATE(</a:t>
            </a:r>
            <a:r>
              <a:rPr lang="en-US" sz="2800" dirty="0" err="1"/>
              <a:t>o.order_date</a:t>
            </a:r>
            <a:r>
              <a:rPr lang="en-US" sz="2800" dirty="0"/>
              <a:t>, '%m-%d-%Y')) = 7 THEN 1 ELSE 0 END) AS July,</a:t>
            </a:r>
          </a:p>
          <a:p>
            <a:r>
              <a:rPr lang="en-US" sz="2800" dirty="0"/>
              <a:t>    SUM(CASE WHEN MONTH(STR_TO_DATE(</a:t>
            </a:r>
            <a:r>
              <a:rPr lang="en-US" sz="2800" dirty="0" err="1"/>
              <a:t>o.order_date</a:t>
            </a:r>
            <a:r>
              <a:rPr lang="en-US" sz="2800" dirty="0"/>
              <a:t>, '%m-%d-%Y')) = 8 THEN 1 ELSE 0 END) AS August,</a:t>
            </a:r>
          </a:p>
          <a:p>
            <a:r>
              <a:rPr lang="en-US" sz="2800" dirty="0"/>
              <a:t>    SUM(CASE WHEN MONTH(STR_TO_DATE(</a:t>
            </a:r>
            <a:r>
              <a:rPr lang="en-US" sz="2800" dirty="0" err="1"/>
              <a:t>o.order_date</a:t>
            </a:r>
            <a:r>
              <a:rPr lang="en-US" sz="2800" dirty="0"/>
              <a:t>, '%m-%d-%Y')) = 9 THEN 1 ELSE 0 END) AS September,</a:t>
            </a:r>
          </a:p>
          <a:p>
            <a:r>
              <a:rPr lang="en-US" sz="2800" dirty="0"/>
              <a:t>    SUM(CASE WHEN MONTH(STR_TO_DATE(</a:t>
            </a:r>
            <a:r>
              <a:rPr lang="en-US" sz="2800" dirty="0" err="1"/>
              <a:t>o.order_date</a:t>
            </a:r>
            <a:r>
              <a:rPr lang="en-US" sz="2800" dirty="0"/>
              <a:t>, '%m-%d-%Y')) = 10 THEN 1 ELSE 0 END) AS October,</a:t>
            </a:r>
          </a:p>
          <a:p>
            <a:r>
              <a:rPr lang="en-US" sz="2800" dirty="0"/>
              <a:t>    SUM(CASE WHEN MONTH(STR_TO_DATE(</a:t>
            </a:r>
            <a:r>
              <a:rPr lang="en-US" sz="2800" dirty="0" err="1"/>
              <a:t>o.order_date</a:t>
            </a:r>
            <a:r>
              <a:rPr lang="en-US" sz="2800" dirty="0"/>
              <a:t>, '%m-%d-%Y')) = 11 THEN 1 ELSE 0 END) AS November,</a:t>
            </a:r>
          </a:p>
          <a:p>
            <a:r>
              <a:rPr lang="en-US" sz="2800" dirty="0"/>
              <a:t>    SUM(CASE WHEN MONTH(STR_TO_DATE(</a:t>
            </a:r>
            <a:r>
              <a:rPr lang="en-US" sz="2800" dirty="0" err="1"/>
              <a:t>o.order_date</a:t>
            </a:r>
            <a:r>
              <a:rPr lang="en-US" sz="2800" dirty="0"/>
              <a:t>, '%m-%d-%Y')) = 12 THEN 1 ELSE 0 END) AS December</a:t>
            </a:r>
          </a:p>
          <a:p>
            <a:r>
              <a:rPr lang="en-US" sz="2800" dirty="0"/>
              <a:t>FROM `delivery-person`  </a:t>
            </a:r>
            <a:r>
              <a:rPr lang="en-US" sz="2800" dirty="0" err="1"/>
              <a:t>dp</a:t>
            </a:r>
            <a:endParaRPr lang="en-US" sz="2800" dirty="0"/>
          </a:p>
          <a:p>
            <a:r>
              <a:rPr lang="en-US" sz="2800" dirty="0"/>
              <a:t>LEFT JOIN orders o ON </a:t>
            </a:r>
            <a:r>
              <a:rPr lang="en-US" sz="2800" dirty="0" err="1"/>
              <a:t>dp.delivery_person_id</a:t>
            </a:r>
            <a:r>
              <a:rPr lang="en-US" sz="2800" dirty="0"/>
              <a:t> = </a:t>
            </a:r>
            <a:r>
              <a:rPr lang="en-US" sz="2800" dirty="0" err="1"/>
              <a:t>o.delivery_person_id</a:t>
            </a:r>
            <a:endParaRPr lang="en-US" sz="2800" dirty="0"/>
          </a:p>
          <a:p>
            <a:r>
              <a:rPr lang="en-US" sz="2800" dirty="0"/>
              <a:t>WHERE </a:t>
            </a:r>
            <a:r>
              <a:rPr lang="en-US" sz="2800" dirty="0" err="1"/>
              <a:t>o.order_type</a:t>
            </a:r>
            <a:r>
              <a:rPr lang="en-US" sz="2800" dirty="0"/>
              <a:t> != 'return'</a:t>
            </a:r>
          </a:p>
          <a:p>
            <a:r>
              <a:rPr lang="en-US" sz="2800" dirty="0"/>
              <a:t>GROUP BY </a:t>
            </a:r>
            <a:r>
              <a:rPr lang="en-US" sz="2800" dirty="0" err="1"/>
              <a:t>dp.delivery_person_id</a:t>
            </a:r>
            <a:r>
              <a:rPr lang="en-US" sz="2800" dirty="0"/>
              <a:t>, dp.name;</a:t>
            </a:r>
          </a:p>
          <a:p>
            <a:endParaRPr lang="en-US" sz="2400" dirty="0"/>
          </a:p>
        </p:txBody>
      </p:sp>
    </p:spTree>
    <p:extLst>
      <p:ext uri="{BB962C8B-B14F-4D97-AF65-F5344CB8AC3E}">
        <p14:creationId xmlns:p14="http://schemas.microsoft.com/office/powerpoint/2010/main" val="207308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 name="TextBox 1">
            <a:extLst>
              <a:ext uri="{FF2B5EF4-FFF2-40B4-BE49-F238E27FC236}">
                <a16:creationId xmlns:a16="http://schemas.microsoft.com/office/drawing/2014/main" id="{E6CB2A5F-D61A-72F1-E7C9-14E3B315E1D6}"/>
              </a:ext>
            </a:extLst>
          </p:cNvPr>
          <p:cNvSpPr txBox="1"/>
          <p:nvPr/>
        </p:nvSpPr>
        <p:spPr>
          <a:xfrm>
            <a:off x="228600" y="190500"/>
            <a:ext cx="17145000" cy="6124754"/>
          </a:xfrm>
          <a:prstGeom prst="rect">
            <a:avLst/>
          </a:prstGeom>
          <a:noFill/>
        </p:spPr>
        <p:txBody>
          <a:bodyPr wrap="square" rtlCol="0">
            <a:spAutoFit/>
          </a:bodyPr>
          <a:lstStyle/>
          <a:p>
            <a:r>
              <a:rPr lang="en-US" sz="2800" dirty="0"/>
              <a:t>19- SELECT</a:t>
            </a:r>
          </a:p>
          <a:p>
            <a:r>
              <a:rPr lang="en-US" sz="2800" dirty="0"/>
              <a:t>    </a:t>
            </a:r>
            <a:r>
              <a:rPr lang="en-US" sz="2800" dirty="0" err="1"/>
              <a:t>o.tot_units</a:t>
            </a:r>
            <a:r>
              <a:rPr lang="en-US" sz="2800" dirty="0"/>
              <a:t> AS </a:t>
            </a:r>
            <a:r>
              <a:rPr lang="en-US" sz="2800" dirty="0" err="1"/>
              <a:t>number_of_units</a:t>
            </a:r>
            <a:r>
              <a:rPr lang="en-US" sz="2800" dirty="0"/>
              <a:t>,</a:t>
            </a:r>
          </a:p>
          <a:p>
            <a:r>
              <a:rPr lang="en-US" sz="2800" dirty="0"/>
              <a:t>    AVG(1 - </a:t>
            </a:r>
            <a:r>
              <a:rPr lang="en-US" sz="2800" dirty="0" err="1"/>
              <a:t>o.total_amount_paid</a:t>
            </a:r>
            <a:r>
              <a:rPr lang="en-US" sz="2800" dirty="0"/>
              <a:t> / (</a:t>
            </a:r>
            <a:r>
              <a:rPr lang="en-US" sz="2800" dirty="0" err="1"/>
              <a:t>o.displayed_selling_price_per_unit</a:t>
            </a:r>
            <a:r>
              <a:rPr lang="en-US" sz="2800" dirty="0"/>
              <a:t> * </a:t>
            </a:r>
            <a:r>
              <a:rPr lang="en-US" sz="2800" dirty="0" err="1"/>
              <a:t>o.tot_units</a:t>
            </a:r>
            <a:r>
              <a:rPr lang="en-US" sz="2800" dirty="0"/>
              <a:t>)) AS </a:t>
            </a:r>
            <a:r>
              <a:rPr lang="en-US" sz="2800" dirty="0" err="1"/>
              <a:t>average_discount</a:t>
            </a:r>
            <a:endParaRPr lang="en-US" sz="2800" dirty="0"/>
          </a:p>
          <a:p>
            <a:r>
              <a:rPr lang="en-US" sz="2800" dirty="0"/>
              <a:t>FROM</a:t>
            </a:r>
          </a:p>
          <a:p>
            <a:r>
              <a:rPr lang="en-US" sz="2800" dirty="0"/>
              <a:t>    orders o</a:t>
            </a:r>
          </a:p>
          <a:p>
            <a:r>
              <a:rPr lang="en-US" sz="2800" dirty="0"/>
              <a:t>JOIN</a:t>
            </a:r>
          </a:p>
          <a:p>
            <a:r>
              <a:rPr lang="en-US" sz="2800" dirty="0"/>
              <a:t>    product p ON </a:t>
            </a:r>
            <a:r>
              <a:rPr lang="en-US" sz="2800" dirty="0" err="1"/>
              <a:t>o.product_id</a:t>
            </a:r>
            <a:r>
              <a:rPr lang="en-US" sz="2800" dirty="0"/>
              <a:t> = </a:t>
            </a:r>
            <a:r>
              <a:rPr lang="en-US" sz="2800" dirty="0" err="1"/>
              <a:t>p.product_id</a:t>
            </a:r>
            <a:endParaRPr lang="en-US" sz="2800" dirty="0"/>
          </a:p>
          <a:p>
            <a:r>
              <a:rPr lang="en-US" sz="2800" dirty="0"/>
              <a:t>WHERE</a:t>
            </a:r>
          </a:p>
          <a:p>
            <a:r>
              <a:rPr lang="en-US" sz="2800" dirty="0"/>
              <a:t>    </a:t>
            </a:r>
            <a:r>
              <a:rPr lang="en-US" sz="2800" dirty="0" err="1"/>
              <a:t>p.product_name</a:t>
            </a:r>
            <a:r>
              <a:rPr lang="en-US" sz="2800" dirty="0"/>
              <a:t> = 'Dell AX420'</a:t>
            </a:r>
          </a:p>
          <a:p>
            <a:r>
              <a:rPr lang="en-US" sz="2800" dirty="0"/>
              <a:t>    AND </a:t>
            </a:r>
            <a:r>
              <a:rPr lang="en-US" sz="2800" dirty="0" err="1"/>
              <a:t>o.order_type</a:t>
            </a:r>
            <a:r>
              <a:rPr lang="en-US" sz="2800" dirty="0"/>
              <a:t> = 'buy'</a:t>
            </a:r>
          </a:p>
          <a:p>
            <a:r>
              <a:rPr lang="en-US" sz="2800" dirty="0"/>
              <a:t>GROUP BY</a:t>
            </a:r>
          </a:p>
          <a:p>
            <a:r>
              <a:rPr lang="en-US" sz="2800" dirty="0"/>
              <a:t>    </a:t>
            </a:r>
            <a:r>
              <a:rPr lang="en-US" sz="2800" dirty="0" err="1"/>
              <a:t>o.tot_units</a:t>
            </a:r>
            <a:endParaRPr lang="en-US" sz="2800" dirty="0"/>
          </a:p>
          <a:p>
            <a:r>
              <a:rPr lang="en-US" sz="2800" dirty="0"/>
              <a:t>ORDER BY  </a:t>
            </a:r>
            <a:r>
              <a:rPr lang="en-US" sz="2800" dirty="0" err="1"/>
              <a:t>number_of_units</a:t>
            </a:r>
            <a:r>
              <a:rPr lang="en-US" sz="2800" dirty="0"/>
              <a:t>;</a:t>
            </a:r>
          </a:p>
          <a:p>
            <a:endParaRPr lang="en-US" sz="2800" dirty="0"/>
          </a:p>
        </p:txBody>
      </p:sp>
    </p:spTree>
    <p:extLst>
      <p:ext uri="{BB962C8B-B14F-4D97-AF65-F5344CB8AC3E}">
        <p14:creationId xmlns:p14="http://schemas.microsoft.com/office/powerpoint/2010/main" val="1672738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77292" y="359085"/>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411828" y="1203931"/>
            <a:ext cx="4262658"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ADFEA08B-1C2E-0184-C186-53F459F8A945}"/>
              </a:ext>
            </a:extLst>
          </p:cNvPr>
          <p:cNvSpPr txBox="1"/>
          <p:nvPr/>
        </p:nvSpPr>
        <p:spPr>
          <a:xfrm>
            <a:off x="3076915" y="3814978"/>
            <a:ext cx="6477000" cy="6370975"/>
          </a:xfrm>
          <a:prstGeom prst="rect">
            <a:avLst/>
          </a:prstGeom>
          <a:noFill/>
        </p:spPr>
        <p:txBody>
          <a:bodyPr wrap="square" rtlCol="0">
            <a:spAutoFit/>
          </a:bodyPr>
          <a:lstStyle/>
          <a:p>
            <a:pPr marL="0" marR="0">
              <a:spcBef>
                <a:spcPts val="0"/>
              </a:spcBef>
              <a:spcAft>
                <a:spcPts val="1200"/>
              </a:spcAft>
            </a:pPr>
            <a:r>
              <a:rPr lang="en-US" sz="2400" dirty="0">
                <a:solidFill>
                  <a:schemeClr val="bg1"/>
                </a:solidFill>
                <a:effectLst/>
                <a:latin typeface="Segoe UI" panose="020B0502040204020203" pitchFamily="34" charset="0"/>
                <a:ea typeface="Times New Roman" panose="02020603050405020304" pitchFamily="18" charset="0"/>
              </a:rPr>
              <a:t>uncover the dataset to know which city has the most orders and increase the delivery-person there.</a:t>
            </a:r>
            <a:endParaRPr lang="en-US" sz="2400" dirty="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2400" dirty="0">
                <a:solidFill>
                  <a:schemeClr val="bg1"/>
                </a:solidFill>
                <a:effectLst/>
                <a:latin typeface="Segoe UI" panose="020B0502040204020203" pitchFamily="34" charset="0"/>
                <a:ea typeface="Times New Roman" panose="02020603050405020304" pitchFamily="18" charset="0"/>
              </a:rPr>
              <a:t>track the discount percentage to make sure every product stay on the profitable side.</a:t>
            </a:r>
            <a:endParaRPr lang="en-US" sz="2400" dirty="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2400" dirty="0">
                <a:solidFill>
                  <a:schemeClr val="bg1"/>
                </a:solidFill>
                <a:effectLst/>
                <a:latin typeface="Segoe UI" panose="020B0502040204020203" pitchFamily="34" charset="0"/>
                <a:ea typeface="Times New Roman" panose="02020603050405020304" pitchFamily="18" charset="0"/>
              </a:rPr>
              <a:t>know which product from the two brands has the highest total sales and less returned orders.</a:t>
            </a:r>
            <a:endParaRPr lang="en-US" sz="2400" dirty="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400" dirty="0">
                <a:solidFill>
                  <a:schemeClr val="bg1"/>
                </a:solidFill>
                <a:effectLst/>
                <a:latin typeface="Segoe UI" panose="020B0502040204020203" pitchFamily="34" charset="0"/>
                <a:ea typeface="Times New Roman" panose="02020603050405020304" pitchFamily="18" charset="0"/>
              </a:rPr>
              <a:t>*The project has 3 parts to be completed and answering 19 questions through SQL queries, starting from Basic questions (using select, from statement), intermediate using Join clause to get the data from different tables at the same time and Advances questions which I used the lengthiest statement and subqueries.</a:t>
            </a:r>
            <a:endParaRPr lang="en-US" sz="2400" dirty="0">
              <a:solidFill>
                <a:schemeClr val="bg1"/>
              </a:solidFill>
              <a:effectLst/>
              <a:latin typeface="Times New Roman" panose="02020603050405020304" pitchFamily="18" charset="0"/>
              <a:ea typeface="Times New Roman" panose="02020603050405020304" pitchFamily="18" charset="0"/>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358973D-EA44-6D8F-6479-0FD2E599701F}"/>
              </a:ext>
            </a:extLst>
          </p:cNvPr>
          <p:cNvSpPr txBox="1"/>
          <p:nvPr/>
        </p:nvSpPr>
        <p:spPr>
          <a:xfrm>
            <a:off x="4116842" y="1585180"/>
            <a:ext cx="8229600" cy="523220"/>
          </a:xfrm>
          <a:prstGeom prst="rect">
            <a:avLst/>
          </a:prstGeom>
          <a:noFill/>
        </p:spPr>
        <p:txBody>
          <a:bodyPr wrap="square" rtlCol="0">
            <a:spAutoFit/>
          </a:bodyPr>
          <a:lstStyle/>
          <a:p>
            <a:r>
              <a:rPr lang="en-US" sz="2800" dirty="0">
                <a:solidFill>
                  <a:schemeClr val="bg1"/>
                </a:solidFill>
              </a:rPr>
              <a:t>Data Understanding</a:t>
            </a:r>
          </a:p>
        </p:txBody>
      </p:sp>
      <p:sp>
        <p:nvSpPr>
          <p:cNvPr id="40" name="TextBox 39">
            <a:extLst>
              <a:ext uri="{FF2B5EF4-FFF2-40B4-BE49-F238E27FC236}">
                <a16:creationId xmlns:a16="http://schemas.microsoft.com/office/drawing/2014/main" id="{E05CA0CA-EF52-F8F1-01B5-453ADF0E0D9C}"/>
              </a:ext>
            </a:extLst>
          </p:cNvPr>
          <p:cNvSpPr txBox="1"/>
          <p:nvPr/>
        </p:nvSpPr>
        <p:spPr>
          <a:xfrm>
            <a:off x="5740734" y="3198492"/>
            <a:ext cx="9964463" cy="523220"/>
          </a:xfrm>
          <a:prstGeom prst="rect">
            <a:avLst/>
          </a:prstGeom>
          <a:noFill/>
        </p:spPr>
        <p:txBody>
          <a:bodyPr wrap="square" rtlCol="0">
            <a:spAutoFit/>
          </a:bodyPr>
          <a:lstStyle/>
          <a:p>
            <a:r>
              <a:rPr lang="en-US" sz="2800" dirty="0">
                <a:solidFill>
                  <a:schemeClr val="bg1"/>
                </a:solidFill>
              </a:rPr>
              <a:t>Data Cleaning</a:t>
            </a:r>
          </a:p>
        </p:txBody>
      </p:sp>
      <p:sp>
        <p:nvSpPr>
          <p:cNvPr id="41" name="TextBox 40">
            <a:extLst>
              <a:ext uri="{FF2B5EF4-FFF2-40B4-BE49-F238E27FC236}">
                <a16:creationId xmlns:a16="http://schemas.microsoft.com/office/drawing/2014/main" id="{A8F12E46-EB2E-E91F-E1EB-3574F24380DD}"/>
              </a:ext>
            </a:extLst>
          </p:cNvPr>
          <p:cNvSpPr txBox="1"/>
          <p:nvPr/>
        </p:nvSpPr>
        <p:spPr>
          <a:xfrm>
            <a:off x="7626237" y="4879772"/>
            <a:ext cx="7293066" cy="523220"/>
          </a:xfrm>
          <a:prstGeom prst="rect">
            <a:avLst/>
          </a:prstGeom>
          <a:noFill/>
        </p:spPr>
        <p:txBody>
          <a:bodyPr wrap="square" rtlCol="0">
            <a:spAutoFit/>
          </a:bodyPr>
          <a:lstStyle/>
          <a:p>
            <a:r>
              <a:rPr lang="en-US" sz="2800" dirty="0">
                <a:solidFill>
                  <a:schemeClr val="bg1"/>
                </a:solidFill>
              </a:rPr>
              <a:t>Data Modeling </a:t>
            </a:r>
          </a:p>
        </p:txBody>
      </p:sp>
      <p:sp>
        <p:nvSpPr>
          <p:cNvPr id="42" name="TextBox 41">
            <a:extLst>
              <a:ext uri="{FF2B5EF4-FFF2-40B4-BE49-F238E27FC236}">
                <a16:creationId xmlns:a16="http://schemas.microsoft.com/office/drawing/2014/main" id="{79DC39E4-A527-C5DD-6A3D-02FB532391B6}"/>
              </a:ext>
            </a:extLst>
          </p:cNvPr>
          <p:cNvSpPr txBox="1"/>
          <p:nvPr/>
        </p:nvSpPr>
        <p:spPr>
          <a:xfrm>
            <a:off x="9421233" y="6425245"/>
            <a:ext cx="6173761" cy="523220"/>
          </a:xfrm>
          <a:prstGeom prst="rect">
            <a:avLst/>
          </a:prstGeom>
          <a:noFill/>
        </p:spPr>
        <p:txBody>
          <a:bodyPr wrap="square" rtlCol="0">
            <a:spAutoFit/>
          </a:bodyPr>
          <a:lstStyle/>
          <a:p>
            <a:r>
              <a:rPr lang="en-US" sz="2800" dirty="0">
                <a:solidFill>
                  <a:schemeClr val="bg1"/>
                </a:solidFill>
              </a:rPr>
              <a:t>Data Analysis</a:t>
            </a:r>
          </a:p>
        </p:txBody>
      </p:sp>
      <p:sp>
        <p:nvSpPr>
          <p:cNvPr id="43" name="TextBox 42">
            <a:extLst>
              <a:ext uri="{FF2B5EF4-FFF2-40B4-BE49-F238E27FC236}">
                <a16:creationId xmlns:a16="http://schemas.microsoft.com/office/drawing/2014/main" id="{199A8920-93F0-4407-30BD-24068B297759}"/>
              </a:ext>
            </a:extLst>
          </p:cNvPr>
          <p:cNvSpPr txBox="1"/>
          <p:nvPr/>
        </p:nvSpPr>
        <p:spPr>
          <a:xfrm>
            <a:off x="11272770" y="8037333"/>
            <a:ext cx="4892890" cy="523220"/>
          </a:xfrm>
          <a:prstGeom prst="rect">
            <a:avLst/>
          </a:prstGeom>
          <a:noFill/>
        </p:spPr>
        <p:txBody>
          <a:bodyPr wrap="square" rtlCol="0">
            <a:spAutoFit/>
          </a:bodyPr>
          <a:lstStyle/>
          <a:p>
            <a:r>
              <a:rPr lang="en-US" sz="2800" dirty="0">
                <a:solidFill>
                  <a:schemeClr val="bg1"/>
                </a:solidFill>
              </a:rPr>
              <a:t>Uncover Insights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2A403BF5-FA54-C2C0-290A-7BF1ACFFDA13}"/>
              </a:ext>
            </a:extLst>
          </p:cNvPr>
          <p:cNvSpPr txBox="1"/>
          <p:nvPr/>
        </p:nvSpPr>
        <p:spPr>
          <a:xfrm>
            <a:off x="1447800" y="2628900"/>
            <a:ext cx="4097603" cy="3877985"/>
          </a:xfrm>
          <a:prstGeom prst="rect">
            <a:avLst/>
          </a:prstGeom>
          <a:noFill/>
        </p:spPr>
        <p:txBody>
          <a:bodyPr wrap="square" rtlCol="0">
            <a:spAutoFit/>
          </a:bodyPr>
          <a:lstStyle/>
          <a:p>
            <a:r>
              <a:rPr lang="en-US" sz="2400" dirty="0"/>
              <a:t>Customers who don’t have DOB info : 2</a:t>
            </a:r>
          </a:p>
          <a:p>
            <a:endParaRPr lang="en-US" sz="2400" dirty="0"/>
          </a:p>
          <a:p>
            <a:endParaRPr lang="en-US" sz="2400" dirty="0"/>
          </a:p>
          <a:p>
            <a:endParaRPr lang="en-US" sz="2400" dirty="0"/>
          </a:p>
          <a:p>
            <a:r>
              <a:rPr lang="en-US" sz="2400" dirty="0"/>
              <a:t>Products MRP:</a:t>
            </a:r>
          </a:p>
          <a:p>
            <a:r>
              <a:rPr lang="en-US" sz="2400" dirty="0"/>
              <a:t>HP 241H: 80000 / Dell AX420: 75000</a:t>
            </a:r>
          </a:p>
          <a:p>
            <a:endParaRPr lang="en-US" dirty="0"/>
          </a:p>
          <a:p>
            <a:endParaRPr lang="en-US" dirty="0"/>
          </a:p>
          <a:p>
            <a:endParaRPr lang="en-US" dirty="0"/>
          </a:p>
        </p:txBody>
      </p:sp>
      <p:sp>
        <p:nvSpPr>
          <p:cNvPr id="15" name="TextBox 14">
            <a:extLst>
              <a:ext uri="{FF2B5EF4-FFF2-40B4-BE49-F238E27FC236}">
                <a16:creationId xmlns:a16="http://schemas.microsoft.com/office/drawing/2014/main" id="{1F1F83A7-6DC2-EBE5-7880-7A45813B0847}"/>
              </a:ext>
            </a:extLst>
          </p:cNvPr>
          <p:cNvSpPr txBox="1"/>
          <p:nvPr/>
        </p:nvSpPr>
        <p:spPr>
          <a:xfrm>
            <a:off x="12623173" y="1866900"/>
            <a:ext cx="3429000" cy="4801314"/>
          </a:xfrm>
          <a:prstGeom prst="rect">
            <a:avLst/>
          </a:prstGeom>
          <a:noFill/>
        </p:spPr>
        <p:txBody>
          <a:bodyPr wrap="square" rtlCol="0">
            <a:spAutoFit/>
          </a:bodyPr>
          <a:lstStyle/>
          <a:p>
            <a:r>
              <a:rPr lang="en-US" sz="2400" dirty="0"/>
              <a:t>Laptop </a:t>
            </a:r>
          </a:p>
          <a:p>
            <a:r>
              <a:rPr lang="en-US" sz="2400" dirty="0" err="1"/>
              <a:t>Absolute_profit</a:t>
            </a:r>
            <a:r>
              <a:rPr lang="en-US" sz="2400" dirty="0"/>
              <a:t>: 4028860</a:t>
            </a:r>
          </a:p>
          <a:p>
            <a:r>
              <a:rPr lang="en-US" sz="2400" dirty="0" err="1"/>
              <a:t>percentage_profit</a:t>
            </a:r>
            <a:r>
              <a:rPr lang="en-US" sz="2400" dirty="0"/>
              <a:t>: 58.175</a:t>
            </a:r>
          </a:p>
          <a:p>
            <a:endParaRPr lang="en-US" sz="2400" dirty="0"/>
          </a:p>
          <a:p>
            <a:r>
              <a:rPr lang="en-US" sz="2400" dirty="0"/>
              <a:t>mouse</a:t>
            </a:r>
          </a:p>
          <a:p>
            <a:r>
              <a:rPr lang="en-US" sz="2400" dirty="0" err="1"/>
              <a:t>Absolute_profit</a:t>
            </a:r>
            <a:r>
              <a:rPr lang="en-US" sz="2400" dirty="0"/>
              <a:t>: 970516</a:t>
            </a:r>
          </a:p>
          <a:p>
            <a:r>
              <a:rPr lang="en-US" sz="2400" dirty="0" err="1"/>
              <a:t>percentage_profit</a:t>
            </a:r>
            <a:r>
              <a:rPr lang="en-US" sz="2400" dirty="0"/>
              <a:t>: 97.573</a:t>
            </a:r>
          </a:p>
          <a:p>
            <a:endParaRPr lang="en-US" sz="2400" dirty="0"/>
          </a:p>
          <a:p>
            <a:r>
              <a:rPr lang="en-US" sz="2400" dirty="0" err="1"/>
              <a:t>Pendrive</a:t>
            </a:r>
            <a:endParaRPr lang="en-US" sz="2400" dirty="0"/>
          </a:p>
          <a:p>
            <a:r>
              <a:rPr lang="en-US" sz="2400" dirty="0" err="1"/>
              <a:t>Absolute_profit</a:t>
            </a:r>
            <a:r>
              <a:rPr lang="en-US" sz="2400" dirty="0"/>
              <a:t>: 614461</a:t>
            </a:r>
          </a:p>
          <a:p>
            <a:r>
              <a:rPr lang="en-US" sz="2400" dirty="0" err="1"/>
              <a:t>percentage_profit</a:t>
            </a:r>
            <a:r>
              <a:rPr lang="en-US" sz="2400" dirty="0"/>
              <a:t>: 114.074</a:t>
            </a:r>
          </a:p>
          <a:p>
            <a:endParaRPr lang="en-US" dirty="0"/>
          </a:p>
        </p:txBody>
      </p:sp>
      <p:sp>
        <p:nvSpPr>
          <p:cNvPr id="16" name="TextBox 15">
            <a:extLst>
              <a:ext uri="{FF2B5EF4-FFF2-40B4-BE49-F238E27FC236}">
                <a16:creationId xmlns:a16="http://schemas.microsoft.com/office/drawing/2014/main" id="{C8497066-40B8-EA3C-691E-02D2164FDFD5}"/>
              </a:ext>
            </a:extLst>
          </p:cNvPr>
          <p:cNvSpPr txBox="1"/>
          <p:nvPr/>
        </p:nvSpPr>
        <p:spPr>
          <a:xfrm>
            <a:off x="6772294" y="2628900"/>
            <a:ext cx="3801400" cy="2215991"/>
          </a:xfrm>
          <a:prstGeom prst="rect">
            <a:avLst/>
          </a:prstGeom>
          <a:noFill/>
        </p:spPr>
        <p:txBody>
          <a:bodyPr wrap="square" rtlCol="0">
            <a:spAutoFit/>
          </a:bodyPr>
          <a:lstStyle/>
          <a:p>
            <a:r>
              <a:rPr lang="en-US" sz="2400" dirty="0" err="1"/>
              <a:t>Pincode</a:t>
            </a:r>
            <a:r>
              <a:rPr lang="en-US" sz="2400" dirty="0"/>
              <a:t> with average amount paid with more than 150,000 </a:t>
            </a:r>
          </a:p>
          <a:p>
            <a:r>
              <a:rPr lang="en-US" sz="2400" dirty="0"/>
              <a:t>Taking only ‘buy’ order : 110001</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sp>
        <p:nvSpPr>
          <p:cNvPr id="6" name="TextBox 6"/>
          <p:cNvSpPr txBox="1"/>
          <p:nvPr/>
        </p:nvSpPr>
        <p:spPr>
          <a:xfrm>
            <a:off x="457200" y="4539600"/>
            <a:ext cx="6858000"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Screen Shots</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extLst>
      <p:ext uri="{BB962C8B-B14F-4D97-AF65-F5344CB8AC3E}">
        <p14:creationId xmlns:p14="http://schemas.microsoft.com/office/powerpoint/2010/main" val="248490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descr="A screenshot of a computer&#10;&#10;Description automatically generated">
            <a:extLst>
              <a:ext uri="{FF2B5EF4-FFF2-40B4-BE49-F238E27FC236}">
                <a16:creationId xmlns:a16="http://schemas.microsoft.com/office/drawing/2014/main" id="{3DED7D7B-A48F-AC94-A3EE-5F548FE742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6200" y="3619500"/>
            <a:ext cx="12518850" cy="35386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screenshot of a computer&#10;&#10;Description automatically generated">
            <a:extLst>
              <a:ext uri="{FF2B5EF4-FFF2-40B4-BE49-F238E27FC236}">
                <a16:creationId xmlns:a16="http://schemas.microsoft.com/office/drawing/2014/main" id="{97001A73-F8DD-CA79-EF05-25028A021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278" y="2660065"/>
            <a:ext cx="12826163" cy="5566554"/>
          </a:xfrm>
          <a:prstGeom prst="rect">
            <a:avLst/>
          </a:prstGeom>
        </p:spPr>
      </p:pic>
    </p:spTree>
    <p:extLst>
      <p:ext uri="{BB962C8B-B14F-4D97-AF65-F5344CB8AC3E}">
        <p14:creationId xmlns:p14="http://schemas.microsoft.com/office/powerpoint/2010/main" val="3172755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2426</Words>
  <Application>Microsoft Office PowerPoint</Application>
  <PresentationFormat>Custom</PresentationFormat>
  <Paragraphs>310</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Clear Sans Regular Bold</vt:lpstr>
      <vt:lpstr>Calibri</vt:lpstr>
      <vt:lpstr>Graphik Regular</vt:lpstr>
      <vt:lpstr>Segoe UI</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mahmoud elboghdady</cp:lastModifiedBy>
  <cp:revision>9</cp:revision>
  <dcterms:created xsi:type="dcterms:W3CDTF">2006-08-16T00:00:00Z</dcterms:created>
  <dcterms:modified xsi:type="dcterms:W3CDTF">2024-01-20T16:29:10Z</dcterms:modified>
  <dc:identifier>DAEhDyfaYKE</dc:identifier>
</cp:coreProperties>
</file>